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3" r:id="rId3"/>
    <p:sldId id="264" r:id="rId4"/>
    <p:sldId id="256" r:id="rId5"/>
    <p:sldId id="257" r:id="rId6"/>
    <p:sldId id="258" r:id="rId7"/>
    <p:sldId id="259" r:id="rId8"/>
    <p:sldId id="260" r:id="rId9"/>
    <p:sldId id="262" r:id="rId10"/>
    <p:sldId id="261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C8E83-7679-4982-A380-4B91E661CE1A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EB00-8A83-4390-8F6A-72315F503B8E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C8E83-7679-4982-A380-4B91E661CE1A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EB00-8A83-4390-8F6A-72315F503B8E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C8E83-7679-4982-A380-4B91E661CE1A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EB00-8A83-4390-8F6A-72315F503B8E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C8E83-7679-4982-A380-4B91E661CE1A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EB00-8A83-4390-8F6A-72315F503B8E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C8E83-7679-4982-A380-4B91E661CE1A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EB00-8A83-4390-8F6A-72315F503B8E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C8E83-7679-4982-A380-4B91E661CE1A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EB00-8A83-4390-8F6A-72315F503B8E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C8E83-7679-4982-A380-4B91E661CE1A}" type="datetimeFigureOut">
              <a:rPr lang="en-US" smtClean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EB00-8A83-4390-8F6A-72315F503B8E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C8E83-7679-4982-A380-4B91E661CE1A}" type="datetimeFigureOut">
              <a:rPr lang="en-US" smtClean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EB00-8A83-4390-8F6A-72315F503B8E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C8E83-7679-4982-A380-4B91E661CE1A}" type="datetimeFigureOut">
              <a:rPr lang="en-US" smtClean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EB00-8A83-4390-8F6A-72315F503B8E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C8E83-7679-4982-A380-4B91E661CE1A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EB00-8A83-4390-8F6A-72315F503B8E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C8E83-7679-4982-A380-4B91E661CE1A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EB00-8A83-4390-8F6A-72315F503B8E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C8E83-7679-4982-A380-4B91E661CE1A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2EB00-8A83-4390-8F6A-72315F503B8E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image3.jpe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697865" y="640080"/>
            <a:ext cx="7609205" cy="3654425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753745" y="4631690"/>
            <a:ext cx="78390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DEPARTMENT OF ZOOLOGY</a:t>
            </a:r>
            <a:endParaRPr lang="en-US" sz="36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DRAWBACKS</a:t>
            </a:r>
            <a:endParaRPr lang="en-US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2209800"/>
            <a:ext cx="7772400" cy="2805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There  is no </a:t>
            </a:r>
            <a:r>
              <a:rPr lang="en-US" sz="2400" dirty="0" err="1" smtClean="0"/>
              <a:t>guarentee</a:t>
            </a:r>
            <a:r>
              <a:rPr lang="en-US" sz="2400" dirty="0" smtClean="0"/>
              <a:t> that the first cloned humans will be normal.</a:t>
            </a:r>
            <a:endParaRPr lang="en-US" sz="2400" dirty="0" smtClean="0"/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The </a:t>
            </a:r>
            <a:r>
              <a:rPr lang="en-US" sz="2400" dirty="0" err="1" smtClean="0"/>
              <a:t>foetus</a:t>
            </a:r>
            <a:r>
              <a:rPr lang="en-US" sz="2400" dirty="0" smtClean="0"/>
              <a:t> might suffer from some disorder that is not detectable by ultrasound.</a:t>
            </a:r>
            <a:endParaRPr lang="en-US" sz="2400" dirty="0" smtClean="0"/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They may be born disabled.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s://upload.wikimedia.org/wikipedia/commons/thumb/8/8c/Dolly_clone.svg/220px-Dolly_clone.svg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28" name="AutoShape 4" descr="https://upload.wikimedia.org/wikipedia/commons/thumb/8/8c/Dolly_clone.svg/220px-Dolly_clone.svg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30" name="AutoShape 6" descr="https://upload.wikimedia.org/wikipedia/commons/thumb/8/8c/Dolly_clone.svg/220px-Dolly_clone.svg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32" name="AutoShape 8" descr="https://upload.wikimedia.org/wikipedia/commons/thumb/8/8c/Dolly_clone.svg/220px-Dolly_clone.svg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pic>
        <p:nvPicPr>
          <p:cNvPr id="1034" name="Picture 10" descr="Dolly the sheep was cloned in 1996.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525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52400" y="4038600"/>
            <a:ext cx="6781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FF00"/>
                </a:solidFill>
              </a:rPr>
              <a:t>EMBRYO CLONING</a:t>
            </a:r>
            <a:endParaRPr lang="en-US" sz="4400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24600" y="57912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</a:rPr>
              <a:t>BY PADMAVATHI</a:t>
            </a:r>
            <a:endParaRPr lang="en-US" sz="2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762001"/>
          </a:xfrm>
        </p:spPr>
        <p:txBody>
          <a:bodyPr/>
          <a:lstStyle/>
          <a:p>
            <a:r>
              <a:rPr lang="en-US" u="sng" dirty="0" smtClean="0"/>
              <a:t>EMBRYO CLONING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981200"/>
            <a:ext cx="8077200" cy="39624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rgbClr val="002060"/>
                </a:solidFill>
              </a:rPr>
              <a:t>Cloning is defined as the production of one or more individual plants or animals that are genetically identified to another plant or animal.</a:t>
            </a:r>
            <a:endParaRPr lang="en-US" sz="2800" dirty="0" smtClean="0">
              <a:solidFill>
                <a:srgbClr val="002060"/>
              </a:solidFill>
            </a:endParaRPr>
          </a:p>
          <a:p>
            <a:pPr algn="l"/>
            <a:r>
              <a:rPr lang="en-US" sz="2800" dirty="0" smtClean="0">
                <a:solidFill>
                  <a:srgbClr val="002060"/>
                </a:solidFill>
              </a:rPr>
              <a:t>Clone is defined as</a:t>
            </a:r>
            <a:endParaRPr lang="en-US" sz="2800" dirty="0" smtClean="0">
              <a:solidFill>
                <a:srgbClr val="002060"/>
              </a:solidFill>
            </a:endParaRPr>
          </a:p>
          <a:p>
            <a:pPr algn="l"/>
            <a:endParaRPr lang="en-US" sz="2800" dirty="0" smtClean="0">
              <a:solidFill>
                <a:srgbClr val="002060"/>
              </a:solidFill>
            </a:endParaRPr>
          </a:p>
          <a:p>
            <a:pPr algn="l"/>
            <a:r>
              <a:rPr lang="en-US" sz="2800" dirty="0" smtClean="0">
                <a:solidFill>
                  <a:srgbClr val="002060"/>
                </a:solidFill>
              </a:rPr>
              <a:t>1.A group of organisms of identical genotype.</a:t>
            </a:r>
            <a:endParaRPr lang="en-US" sz="2800" dirty="0" smtClean="0">
              <a:solidFill>
                <a:srgbClr val="002060"/>
              </a:solidFill>
            </a:endParaRPr>
          </a:p>
          <a:p>
            <a:pPr algn="l"/>
            <a:endParaRPr lang="en-US" sz="2800" dirty="0" smtClean="0">
              <a:solidFill>
                <a:srgbClr val="002060"/>
              </a:solidFill>
            </a:endParaRPr>
          </a:p>
          <a:p>
            <a:pPr algn="l"/>
            <a:r>
              <a:rPr lang="en-US" sz="2800" dirty="0" smtClean="0">
                <a:solidFill>
                  <a:srgbClr val="002060"/>
                </a:solidFill>
              </a:rPr>
              <a:t>2.A group of cells descended from a single parent.</a:t>
            </a:r>
            <a:endParaRPr lang="en-US" sz="2800" dirty="0" smtClean="0">
              <a:solidFill>
                <a:srgbClr val="002060"/>
              </a:solidFill>
            </a:endParaRPr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	</a:t>
            </a:r>
            <a:r>
              <a:rPr lang="en-US" u="sng" dirty="0" smtClean="0"/>
              <a:t>PROCEDURE</a:t>
            </a:r>
            <a:endParaRPr lang="en-US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164134"/>
            <a:ext cx="8686800" cy="5262979"/>
          </a:xfrm>
          <a:prstGeom prst="rect">
            <a:avLst/>
          </a:prstGeom>
          <a:noFill/>
        </p:spPr>
        <p:txBody>
          <a:bodyPr wrap="square" lIns="365760" rtlCol="0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Differentiated mammary cells are extracted from parent sheep and they are grown in nutrient deficient solution to stop the cell cycle.</a:t>
            </a:r>
            <a:endParaRPr lang="en-US" sz="280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sz="28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Undifferentiated egg cell are extracted from egg donor .</a:t>
            </a:r>
            <a:endParaRPr lang="en-US" sz="28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Nucleus is removed and discarded.</a:t>
            </a:r>
            <a:endParaRPr lang="en-US" sz="28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Mammary gland cell is placed next to e-nucleated egg cell.</a:t>
            </a:r>
            <a:endParaRPr lang="en-US" sz="28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Electric shock causes the two cell-membranes to fuse, and mitosis to trigger.</a:t>
            </a:r>
            <a:endParaRPr lang="en-US" sz="28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Mitotic division continues producing embryo.</a:t>
            </a:r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990600"/>
            <a:ext cx="8077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Embryo is implanted into surrogate mother. After 5- month gestation dolly the lamb born with identical genotype to parent donating nucleus from mammary cell.</a:t>
            </a:r>
            <a:endParaRPr lang="en-US" sz="3200" dirty="0" smtClean="0"/>
          </a:p>
          <a:p>
            <a:pPr algn="just"/>
            <a:endParaRPr lang="en-US" sz="32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There are 3 different types of cloning are:</a:t>
            </a:r>
            <a:endParaRPr lang="en-US" sz="3200" dirty="0" smtClean="0"/>
          </a:p>
          <a:p>
            <a:pPr algn="just"/>
            <a:r>
              <a:rPr lang="en-US" sz="3200" dirty="0" smtClean="0"/>
              <a:t>        Embryo cloning</a:t>
            </a:r>
            <a:endParaRPr lang="en-US" sz="3200" dirty="0" smtClean="0"/>
          </a:p>
          <a:p>
            <a:pPr algn="just"/>
            <a:r>
              <a:rPr lang="en-US" sz="3200" dirty="0" smtClean="0"/>
              <a:t>        Adult  DNA cloning</a:t>
            </a:r>
            <a:endParaRPr lang="en-US" sz="3200" dirty="0" smtClean="0"/>
          </a:p>
          <a:p>
            <a:pPr algn="just"/>
            <a:r>
              <a:rPr lang="en-US" sz="3200" dirty="0" smtClean="0"/>
              <a:t>        Therapeutic cloning.</a:t>
            </a:r>
            <a:endParaRPr lang="en-US" sz="32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EMBRYO CLONING</a:t>
            </a:r>
            <a:endParaRPr lang="en-US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2057400"/>
            <a:ext cx="822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/>
              <a:t>This is a technique of producing monozygotic twins or triplets .In this process one or more cells are removed from a fertilized embryo and encouraged to develop into one or more duplicate embryos. This has been done for many years in animals , limited in humans.</a:t>
            </a: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ADULT DNA CLONING</a:t>
            </a:r>
            <a:endParaRPr lang="en-US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905000"/>
            <a:ext cx="8001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/>
              <a:t>It is a technique intended to produce a duplicate of an existing animal. It has been used to clone a sheep and other mammals . The DNA from an ovum is removed and replaced with the DNA from a cell  removed from an adult animal. It is implanted in a womb and allowed to develop into a new animal.</a:t>
            </a:r>
            <a:endParaRPr lang="en-US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THERAPEUTIC CLONING</a:t>
            </a:r>
            <a:endParaRPr lang="en-US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447800"/>
            <a:ext cx="7924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is similar to adult DNA cloning in its initial steps. The stem cells are removed from the pre embryo with the intent of producing tissue or a whole organ for transplant back into the same person who supplied the DNA.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The goal of therapeutic cloning is to produce a healthy copy of a sick persons tissue or organ for transplant.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The tissue or organ would have the sick persons original DNA.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The patient need not take immune suppressant drugs so, the rest of their life, as is now required after transplant. There would not be any danger of organ rejection.</a:t>
            </a: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838200"/>
            <a:ext cx="632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 smtClean="0"/>
              <a:t>ADVANTAGES</a:t>
            </a:r>
            <a:endParaRPr lang="en-US" sz="40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2286000"/>
            <a:ext cx="7239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By using cloning the DNA from the cell of an adult with the desired traits or talents might produce and infant with similar potential.</a:t>
            </a:r>
            <a:endParaRPr lang="en-US" sz="2400" dirty="0" smtClean="0"/>
          </a:p>
          <a:p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A heterosexual couple in which the husband was completely sterile could use adult DNA cloning to produce a child.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2607</Words>
  <Application>WPS Presentation</Application>
  <PresentationFormat>On-screen Show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Arial</vt:lpstr>
      <vt:lpstr>SimSun</vt:lpstr>
      <vt:lpstr>Wingdings</vt:lpstr>
      <vt:lpstr>Calibri</vt:lpstr>
      <vt:lpstr>Microsoft YaHei</vt:lpstr>
      <vt:lpstr>Arial Unicode MS</vt:lpstr>
      <vt:lpstr>Office Theme</vt:lpstr>
      <vt:lpstr>PowerPoint 演示文稿</vt:lpstr>
      <vt:lpstr>PowerPoint 演示文稿</vt:lpstr>
      <vt:lpstr>EMBRYO CLONING</vt:lpstr>
      <vt:lpstr>	PROCEDURE</vt:lpstr>
      <vt:lpstr>PowerPoint 演示文稿</vt:lpstr>
      <vt:lpstr>EMBRYO CLONING</vt:lpstr>
      <vt:lpstr>ADULT DNA CLONING</vt:lpstr>
      <vt:lpstr>THERAPEUTIC CLONING</vt:lpstr>
      <vt:lpstr>PowerPoint 演示文稿</vt:lpstr>
      <vt:lpstr>DRAWBACKS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12</cp:revision>
  <dcterms:created xsi:type="dcterms:W3CDTF">2020-08-11T04:59:00Z</dcterms:created>
  <dcterms:modified xsi:type="dcterms:W3CDTF">2023-07-08T06:11:55Z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98FFD16A03F34BFEA0C03204281618DC</vt:lpwstr>
  </property>
  <property fmtid="{D5CDD505-2E9C-101B-9397-08002B2CF9AE}" pid="3" name="KSOProductBuildVer">
    <vt:lpwstr>1033-11.2.0.11537</vt:lpwstr>
  </property>
</Properties>
</file>