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Palladio Uralic"/>
                <a:cs typeface="Palladio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04040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Palladio Uralic"/>
                <a:cs typeface="Palladio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412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0" y="0"/>
            <a:ext cx="4847844" cy="1077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Palladio Uralic"/>
                <a:cs typeface="Palladio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4363211"/>
            <a:ext cx="9143999" cy="1370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373379" y="1915667"/>
            <a:ext cx="4847844" cy="3217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412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479" y="-2336"/>
            <a:ext cx="409829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Palladio Uralic"/>
                <a:cs typeface="Palladio Uralic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7649" y="1439926"/>
            <a:ext cx="8248700" cy="325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04040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jpeg"/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2.png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4.jpeg"/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1.jpeg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image3.jpeg"/>
          <p:cNvPicPr>
            <a:picLocks noChangeAspect="1"/>
          </p:cNvPicPr>
          <p:nvPr>
            <p:ph idx="1"/>
          </p:nvPr>
        </p:nvPicPr>
        <p:blipFill>
          <a:blip r:embed="rId1" cstate="print"/>
          <a:stretch>
            <a:fillRect/>
          </a:stretch>
        </p:blipFill>
        <p:spPr>
          <a:xfrm>
            <a:off x="761365" y="640080"/>
            <a:ext cx="7701915" cy="365442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85800" y="4631690"/>
            <a:ext cx="77196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DEPARTMENT OF ZOOLOGY</a:t>
            </a:r>
            <a:endParaRPr 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959095" cy="10774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02437" y="1696493"/>
            <a:ext cx="5471795" cy="267144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46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Blood</a:t>
            </a:r>
            <a:r>
              <a:rPr sz="3200" spc="-3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tests</a:t>
            </a:r>
            <a:endParaRPr sz="3200">
              <a:latin typeface="Verdana" panose="020B0604030504040204"/>
              <a:cs typeface="Verdana" panose="020B0604030504040204"/>
            </a:endParaRPr>
          </a:p>
          <a:p>
            <a:pPr marL="355600" indent="-342900">
              <a:lnSpc>
                <a:spcPct val="100000"/>
              </a:lnSpc>
              <a:spcBef>
                <a:spcPts val="13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200" spc="-1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Seminal </a:t>
            </a:r>
            <a:r>
              <a:rPr sz="3200" spc="-1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Fluid</a:t>
            </a:r>
            <a:r>
              <a:rPr sz="3200" spc="-4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examination</a:t>
            </a:r>
            <a:endParaRPr sz="3200">
              <a:latin typeface="Verdana" panose="020B0604030504040204"/>
              <a:cs typeface="Verdana" panose="020B0604030504040204"/>
            </a:endParaRPr>
          </a:p>
          <a:p>
            <a:pPr marL="355600" indent="-342900">
              <a:lnSpc>
                <a:spcPct val="100000"/>
              </a:lnSpc>
              <a:spcBef>
                <a:spcPts val="13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200" spc="-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Hysterosalpingogram</a:t>
            </a:r>
            <a:endParaRPr sz="3200">
              <a:latin typeface="Verdana" panose="020B0604030504040204"/>
              <a:cs typeface="Verdana" panose="020B0604030504040204"/>
            </a:endParaRPr>
          </a:p>
          <a:p>
            <a:pPr marL="355600" indent="-342900">
              <a:lnSpc>
                <a:spcPct val="100000"/>
              </a:lnSpc>
              <a:spcBef>
                <a:spcPts val="137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3200" spc="-2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Trans </a:t>
            </a:r>
            <a:r>
              <a:rPr sz="32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vaginal</a:t>
            </a:r>
            <a:r>
              <a:rPr sz="3200" spc="-2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ultrasound</a:t>
            </a:r>
            <a:endParaRPr sz="32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479" y="0"/>
            <a:ext cx="43053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Initial</a:t>
            </a:r>
            <a:r>
              <a:rPr sz="4400" spc="-95" dirty="0"/>
              <a:t> </a:t>
            </a:r>
            <a:r>
              <a:rPr sz="4400" spc="-15" dirty="0"/>
              <a:t>Evaluation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5506211" y="3284220"/>
            <a:ext cx="3316224" cy="3282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412875"/>
            <a:chOff x="0" y="0"/>
            <a:chExt cx="9144000" cy="1412875"/>
          </a:xfrm>
        </p:grpSpPr>
        <p:sp>
          <p:nvSpPr>
            <p:cNvPr id="3" name="object 3"/>
            <p:cNvSpPr/>
            <p:nvPr/>
          </p:nvSpPr>
          <p:spPr>
            <a:xfrm>
              <a:off x="0" y="85343"/>
              <a:ext cx="3201924" cy="1039367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74035" y="85343"/>
              <a:ext cx="4814316" cy="10393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60464" y="85343"/>
              <a:ext cx="1639824" cy="10393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267" y="195783"/>
            <a:ext cx="78428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Suppression </a:t>
            </a:r>
            <a:r>
              <a:rPr dirty="0"/>
              <a:t>of </a:t>
            </a:r>
            <a:r>
              <a:rPr spc="-5" dirty="0"/>
              <a:t>natural </a:t>
            </a:r>
            <a:r>
              <a:rPr dirty="0"/>
              <a:t>hormonal</a:t>
            </a:r>
            <a:r>
              <a:rPr spc="-65" dirty="0"/>
              <a:t> </a:t>
            </a:r>
            <a:r>
              <a:rPr dirty="0"/>
              <a:t>cycle</a:t>
            </a:r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330200" y="1362837"/>
            <a:ext cx="7912734" cy="5107940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85"/>
              </a:spcBef>
              <a:buFont typeface="Arial" panose="020B0604020202020204"/>
              <a:buChar char="•"/>
              <a:tabLst>
                <a:tab pos="355600" algn="l"/>
                <a:tab pos="356235" algn="l"/>
              </a:tabLst>
            </a:pPr>
            <a:r>
              <a:rPr sz="24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Suppression </a:t>
            </a:r>
            <a:r>
              <a:rPr sz="24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drugs </a:t>
            </a:r>
            <a:r>
              <a:rPr sz="24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prevent spontaneous</a:t>
            </a:r>
            <a:r>
              <a:rPr sz="2400" spc="-4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ovulation.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355600" marR="5080" indent="-343535">
              <a:lnSpc>
                <a:spcPts val="2590"/>
              </a:lnSpc>
              <a:spcBef>
                <a:spcPts val="1215"/>
              </a:spcBef>
              <a:buFont typeface="Arial" panose="020B0604020202020204"/>
              <a:buChar char="•"/>
              <a:tabLst>
                <a:tab pos="355600" algn="l"/>
                <a:tab pos="356235" algn="l"/>
              </a:tabLst>
            </a:pPr>
            <a:r>
              <a:rPr sz="2400" spc="-2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</a:t>
            </a:r>
            <a:r>
              <a:rPr sz="24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IVF</a:t>
            </a:r>
            <a:r>
              <a:rPr sz="24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cycle,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it</a:t>
            </a:r>
            <a:r>
              <a:rPr sz="2400" spc="-2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</a:t>
            </a:r>
            <a:r>
              <a:rPr sz="24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important</a:t>
            </a:r>
            <a:r>
              <a:rPr sz="2400" spc="-2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that</a:t>
            </a:r>
            <a:r>
              <a:rPr sz="24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natural</a:t>
            </a:r>
            <a:r>
              <a:rPr sz="24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ovulation  </a:t>
            </a:r>
            <a:r>
              <a:rPr sz="24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should </a:t>
            </a:r>
            <a:r>
              <a:rPr sz="2400" spc="-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not </a:t>
            </a:r>
            <a:r>
              <a:rPr sz="2400" spc="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occur </a:t>
            </a:r>
            <a:r>
              <a:rPr sz="2400" spc="-2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- </a:t>
            </a:r>
            <a:r>
              <a:rPr sz="2400" spc="-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if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eggs </a:t>
            </a:r>
            <a:r>
              <a:rPr sz="2400" spc="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leave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24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ovary,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  </a:t>
            </a:r>
            <a:r>
              <a:rPr sz="2400" spc="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doctor</a:t>
            </a:r>
            <a:r>
              <a:rPr sz="24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will</a:t>
            </a:r>
            <a:r>
              <a:rPr sz="2400" spc="-2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not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be</a:t>
            </a:r>
            <a:r>
              <a:rPr sz="24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able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retrieve</a:t>
            </a:r>
            <a:r>
              <a:rPr sz="2400" spc="-2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them.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355600" indent="-343535">
              <a:lnSpc>
                <a:spcPct val="100000"/>
              </a:lnSpc>
              <a:spcBef>
                <a:spcPts val="860"/>
              </a:spcBef>
              <a:buFont typeface="Arial" panose="020B0604020202020204"/>
              <a:buChar char="•"/>
              <a:tabLst>
                <a:tab pos="355600" algn="l"/>
                <a:tab pos="356235" algn="l"/>
              </a:tabLst>
            </a:pPr>
            <a:r>
              <a:rPr sz="2400" spc="-1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Drugs </a:t>
            </a:r>
            <a:r>
              <a:rPr sz="2400" spc="-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used</a:t>
            </a:r>
            <a:r>
              <a:rPr sz="2400" spc="-229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4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: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659130" lvl="1" indent="-287020">
              <a:lnSpc>
                <a:spcPct val="10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659130" algn="l"/>
                <a:tab pos="659765" algn="l"/>
              </a:tabLst>
            </a:pPr>
            <a:r>
              <a:rPr sz="1800" b="1" dirty="0">
                <a:latin typeface="Gothic Uralic"/>
                <a:cs typeface="Gothic Uralic"/>
              </a:rPr>
              <a:t>Oral </a:t>
            </a:r>
            <a:r>
              <a:rPr sz="1800" b="1" spc="-5" dirty="0">
                <a:latin typeface="Gothic Uralic"/>
                <a:cs typeface="Gothic Uralic"/>
              </a:rPr>
              <a:t>contraceptive pills </a:t>
            </a:r>
            <a:r>
              <a:rPr sz="1800" spc="-245" dirty="0">
                <a:latin typeface="Verdana" panose="020B0604030504040204"/>
                <a:cs typeface="Verdana" panose="020B0604030504040204"/>
              </a:rPr>
              <a:t>– </a:t>
            </a:r>
            <a:r>
              <a:rPr sz="1800" spc="100" dirty="0">
                <a:latin typeface="Verdana" panose="020B0604030504040204"/>
                <a:cs typeface="Verdana" panose="020B0604030504040204"/>
              </a:rPr>
              <a:t>each </a:t>
            </a:r>
            <a:r>
              <a:rPr sz="1800" spc="45" dirty="0">
                <a:latin typeface="Verdana" panose="020B0604030504040204"/>
                <a:cs typeface="Verdana" panose="020B0604030504040204"/>
              </a:rPr>
              <a:t>day</a:t>
            </a:r>
            <a:r>
              <a:rPr sz="1800" spc="-275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-80" dirty="0">
                <a:latin typeface="Verdana" panose="020B0604030504040204"/>
                <a:cs typeface="Verdana" panose="020B0604030504040204"/>
              </a:rPr>
              <a:t>starting</a:t>
            </a:r>
            <a:endParaRPr sz="1800">
              <a:latin typeface="Verdana" panose="020B0604030504040204"/>
              <a:cs typeface="Verdana" panose="020B0604030504040204"/>
            </a:endParaRPr>
          </a:p>
          <a:p>
            <a:pPr marL="659130">
              <a:lnSpc>
                <a:spcPct val="100000"/>
              </a:lnSpc>
              <a:spcBef>
                <a:spcPts val="5"/>
              </a:spcBef>
            </a:pPr>
            <a:r>
              <a:rPr sz="1800" spc="60" dirty="0">
                <a:latin typeface="Verdana" panose="020B0604030504040204"/>
                <a:cs typeface="Verdana" panose="020B0604030504040204"/>
              </a:rPr>
              <a:t>cycle</a:t>
            </a:r>
            <a:r>
              <a:rPr sz="1800" spc="-145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50" dirty="0">
                <a:latin typeface="Verdana" panose="020B0604030504040204"/>
                <a:cs typeface="Verdana" panose="020B0604030504040204"/>
              </a:rPr>
              <a:t>day</a:t>
            </a:r>
            <a:r>
              <a:rPr sz="1800" spc="-135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-155" dirty="0">
                <a:latin typeface="Verdana" panose="020B0604030504040204"/>
                <a:cs typeface="Verdana" panose="020B0604030504040204"/>
              </a:rPr>
              <a:t>1,</a:t>
            </a:r>
            <a:r>
              <a:rPr sz="1800" spc="-140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-150" dirty="0">
                <a:latin typeface="Verdana" panose="020B0604030504040204"/>
                <a:cs typeface="Verdana" panose="020B0604030504040204"/>
              </a:rPr>
              <a:t>2</a:t>
            </a:r>
            <a:r>
              <a:rPr sz="1800" spc="-125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-75" dirty="0">
                <a:latin typeface="Verdana" panose="020B0604030504040204"/>
                <a:cs typeface="Verdana" panose="020B0604030504040204"/>
              </a:rPr>
              <a:t>or</a:t>
            </a:r>
            <a:r>
              <a:rPr sz="1800" spc="-145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-150" dirty="0">
                <a:latin typeface="Verdana" panose="020B0604030504040204"/>
                <a:cs typeface="Verdana" panose="020B0604030504040204"/>
              </a:rPr>
              <a:t>3</a:t>
            </a:r>
            <a:r>
              <a:rPr sz="1800" spc="-135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-70" dirty="0">
                <a:latin typeface="Verdana" panose="020B0604030504040204"/>
                <a:cs typeface="Verdana" panose="020B0604030504040204"/>
              </a:rPr>
              <a:t>for</a:t>
            </a:r>
            <a:r>
              <a:rPr sz="1800" spc="-145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-25" dirty="0">
                <a:latin typeface="Verdana" panose="020B0604030504040204"/>
                <a:cs typeface="Verdana" panose="020B0604030504040204"/>
              </a:rPr>
              <a:t>approximately</a:t>
            </a:r>
            <a:r>
              <a:rPr sz="1800" spc="-150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-170" dirty="0">
                <a:latin typeface="Verdana" panose="020B0604030504040204"/>
                <a:cs typeface="Verdana" panose="020B0604030504040204"/>
              </a:rPr>
              <a:t>2-4</a:t>
            </a:r>
            <a:r>
              <a:rPr sz="1800" spc="-135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-50" dirty="0">
                <a:latin typeface="Verdana" panose="020B0604030504040204"/>
                <a:cs typeface="Verdana" panose="020B0604030504040204"/>
              </a:rPr>
              <a:t>weeks</a:t>
            </a:r>
            <a:endParaRPr sz="1800">
              <a:latin typeface="Verdana" panose="020B0604030504040204"/>
              <a:cs typeface="Verdana" panose="020B0604030504040204"/>
            </a:endParaRPr>
          </a:p>
          <a:p>
            <a:pPr marL="659130" marR="2038985" lvl="1" indent="-287020">
              <a:lnSpc>
                <a:spcPct val="1000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659130" algn="l"/>
                <a:tab pos="659765" algn="l"/>
                <a:tab pos="1957705" algn="l"/>
              </a:tabLst>
            </a:pPr>
            <a:r>
              <a:rPr sz="1800" b="1" dirty="0">
                <a:latin typeface="Gothic Uralic"/>
                <a:cs typeface="Gothic Uralic"/>
              </a:rPr>
              <a:t>Lupron / Leuprolide Acetate </a:t>
            </a:r>
            <a:r>
              <a:rPr sz="1800" spc="-245" dirty="0">
                <a:latin typeface="Verdana" panose="020B0604030504040204"/>
                <a:cs typeface="Verdana" panose="020B0604030504040204"/>
              </a:rPr>
              <a:t>– </a:t>
            </a:r>
            <a:r>
              <a:rPr sz="1800" spc="-45" dirty="0">
                <a:latin typeface="Verdana" panose="020B0604030504040204"/>
                <a:cs typeface="Verdana" panose="020B0604030504040204"/>
              </a:rPr>
              <a:t>GnRH </a:t>
            </a:r>
            <a:r>
              <a:rPr sz="1800" spc="-70" dirty="0">
                <a:latin typeface="Verdana" panose="020B0604030504040204"/>
                <a:cs typeface="Verdana" panose="020B0604030504040204"/>
              </a:rPr>
              <a:t>Agonists.</a:t>
            </a:r>
            <a:r>
              <a:rPr sz="1800" spc="-275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-215" dirty="0">
                <a:latin typeface="Verdana" panose="020B0604030504040204"/>
                <a:cs typeface="Verdana" panose="020B0604030504040204"/>
              </a:rPr>
              <a:t>It  </a:t>
            </a:r>
            <a:r>
              <a:rPr sz="1800" spc="-90" dirty="0">
                <a:latin typeface="Verdana" panose="020B0604030504040204"/>
                <a:cs typeface="Verdana" panose="020B0604030504040204"/>
              </a:rPr>
              <a:t>suppresses	</a:t>
            </a:r>
            <a:r>
              <a:rPr sz="1800" spc="-150" dirty="0">
                <a:latin typeface="Verdana" panose="020B0604030504040204"/>
                <a:cs typeface="Verdana" panose="020B0604030504040204"/>
              </a:rPr>
              <a:t>LH </a:t>
            </a:r>
            <a:r>
              <a:rPr sz="1800" spc="-70" dirty="0">
                <a:latin typeface="Verdana" panose="020B0604030504040204"/>
                <a:cs typeface="Verdana" panose="020B0604030504040204"/>
              </a:rPr>
              <a:t>surge </a:t>
            </a:r>
            <a:r>
              <a:rPr sz="1800" spc="-25" dirty="0">
                <a:latin typeface="Verdana" panose="020B0604030504040204"/>
                <a:cs typeface="Verdana" panose="020B0604030504040204"/>
              </a:rPr>
              <a:t>preventing </a:t>
            </a:r>
            <a:r>
              <a:rPr sz="1800" spc="5" dirty="0">
                <a:latin typeface="Verdana" panose="020B0604030504040204"/>
                <a:cs typeface="Verdana" panose="020B0604030504040204"/>
              </a:rPr>
              <a:t>eggs </a:t>
            </a:r>
            <a:r>
              <a:rPr sz="1800" spc="-75" dirty="0">
                <a:latin typeface="Verdana" panose="020B0604030504040204"/>
                <a:cs typeface="Verdana" panose="020B0604030504040204"/>
              </a:rPr>
              <a:t>from  </a:t>
            </a:r>
            <a:r>
              <a:rPr sz="1800" spc="20" dirty="0">
                <a:latin typeface="Verdana" panose="020B0604030504040204"/>
                <a:cs typeface="Verdana" panose="020B0604030504040204"/>
              </a:rPr>
              <a:t>being</a:t>
            </a:r>
            <a:r>
              <a:rPr sz="1800" spc="-140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-15" dirty="0">
                <a:latin typeface="Verdana" panose="020B0604030504040204"/>
                <a:cs typeface="Verdana" panose="020B0604030504040204"/>
              </a:rPr>
              <a:t>released</a:t>
            </a:r>
            <a:r>
              <a:rPr sz="1800" spc="-105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10" dirty="0">
                <a:latin typeface="Verdana" panose="020B0604030504040204"/>
                <a:cs typeface="Verdana" panose="020B0604030504040204"/>
              </a:rPr>
              <a:t>before</a:t>
            </a:r>
            <a:r>
              <a:rPr sz="1800" spc="-130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-45" dirty="0">
                <a:latin typeface="Verdana" panose="020B0604030504040204"/>
                <a:cs typeface="Verdana" panose="020B0604030504040204"/>
              </a:rPr>
              <a:t>they</a:t>
            </a:r>
            <a:r>
              <a:rPr sz="1800" spc="-114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dirty="0">
                <a:latin typeface="Verdana" panose="020B0604030504040204"/>
                <a:cs typeface="Verdana" panose="020B0604030504040204"/>
              </a:rPr>
              <a:t>are</a:t>
            </a:r>
            <a:r>
              <a:rPr sz="1800" spc="-125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-35" dirty="0">
                <a:latin typeface="Verdana" panose="020B0604030504040204"/>
                <a:cs typeface="Verdana" panose="020B0604030504040204"/>
              </a:rPr>
              <a:t>mature</a:t>
            </a:r>
            <a:r>
              <a:rPr sz="1800" spc="-135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-70" dirty="0">
                <a:latin typeface="Verdana" panose="020B0604030504040204"/>
                <a:cs typeface="Verdana" panose="020B0604030504040204"/>
              </a:rPr>
              <a:t>for</a:t>
            </a:r>
            <a:r>
              <a:rPr sz="1800" spc="-140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90" dirty="0">
                <a:latin typeface="Verdana" panose="020B0604030504040204"/>
                <a:cs typeface="Verdana" panose="020B0604030504040204"/>
              </a:rPr>
              <a:t>egg  </a:t>
            </a:r>
            <a:r>
              <a:rPr sz="1800" spc="-70" dirty="0">
                <a:latin typeface="Verdana" panose="020B0604030504040204"/>
                <a:cs typeface="Verdana" panose="020B0604030504040204"/>
              </a:rPr>
              <a:t>retrieval. </a:t>
            </a:r>
            <a:r>
              <a:rPr sz="1800" spc="-20" dirty="0">
                <a:latin typeface="Verdana" panose="020B0604030504040204"/>
                <a:cs typeface="Verdana" panose="020B0604030504040204"/>
              </a:rPr>
              <a:t>Subcutaneous </a:t>
            </a:r>
            <a:r>
              <a:rPr sz="1800" spc="-140" dirty="0">
                <a:latin typeface="Verdana" panose="020B0604030504040204"/>
                <a:cs typeface="Verdana" panose="020B0604030504040204"/>
              </a:rPr>
              <a:t>inj </a:t>
            </a:r>
            <a:r>
              <a:rPr sz="1800" spc="-40" dirty="0">
                <a:latin typeface="Verdana" panose="020B0604030504040204"/>
                <a:cs typeface="Verdana" panose="020B0604030504040204"/>
              </a:rPr>
              <a:t>every</a:t>
            </a:r>
            <a:r>
              <a:rPr sz="1800" spc="-315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-50" dirty="0">
                <a:latin typeface="Verdana" panose="020B0604030504040204"/>
                <a:cs typeface="Verdana" panose="020B0604030504040204"/>
              </a:rPr>
              <a:t>morning</a:t>
            </a:r>
            <a:endParaRPr sz="1800">
              <a:latin typeface="Verdana" panose="020B0604030504040204"/>
              <a:cs typeface="Verdana" panose="020B0604030504040204"/>
            </a:endParaRPr>
          </a:p>
          <a:p>
            <a:pPr marL="659130" marR="2360295" lvl="1" indent="-287020">
              <a:lnSpc>
                <a:spcPct val="1000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659130" algn="l"/>
                <a:tab pos="659765" algn="l"/>
              </a:tabLst>
            </a:pPr>
            <a:r>
              <a:rPr sz="1800" b="1" spc="-5" dirty="0">
                <a:latin typeface="Gothic Uralic"/>
                <a:cs typeface="Gothic Uralic"/>
              </a:rPr>
              <a:t>Nafarelin </a:t>
            </a:r>
            <a:r>
              <a:rPr sz="1800" spc="-220" dirty="0">
                <a:latin typeface="Verdana" panose="020B0604030504040204"/>
                <a:cs typeface="Verdana" panose="020B0604030504040204"/>
              </a:rPr>
              <a:t>- </a:t>
            </a:r>
            <a:r>
              <a:rPr sz="1800" spc="-45" dirty="0">
                <a:latin typeface="Verdana" panose="020B0604030504040204"/>
                <a:cs typeface="Verdana" panose="020B0604030504040204"/>
              </a:rPr>
              <a:t>GnRH </a:t>
            </a:r>
            <a:r>
              <a:rPr sz="1800" spc="-70" dirty="0">
                <a:latin typeface="Verdana" panose="020B0604030504040204"/>
                <a:cs typeface="Verdana" panose="020B0604030504040204"/>
              </a:rPr>
              <a:t>Agonists, </a:t>
            </a:r>
            <a:r>
              <a:rPr sz="1800" spc="-40" dirty="0">
                <a:latin typeface="Verdana" panose="020B0604030504040204"/>
                <a:cs typeface="Verdana" panose="020B0604030504040204"/>
              </a:rPr>
              <a:t>three </a:t>
            </a:r>
            <a:r>
              <a:rPr sz="1800" spc="-90" dirty="0">
                <a:latin typeface="Verdana" panose="020B0604030504040204"/>
                <a:cs typeface="Verdana" panose="020B0604030504040204"/>
              </a:rPr>
              <a:t>times </a:t>
            </a:r>
            <a:r>
              <a:rPr sz="1800" spc="145" dirty="0">
                <a:latin typeface="Verdana" panose="020B0604030504040204"/>
                <a:cs typeface="Verdana" panose="020B0604030504040204"/>
              </a:rPr>
              <a:t>a</a:t>
            </a:r>
            <a:r>
              <a:rPr sz="1800" spc="-335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45" dirty="0">
                <a:latin typeface="Verdana" panose="020B0604030504040204"/>
                <a:cs typeface="Verdana" panose="020B0604030504040204"/>
              </a:rPr>
              <a:t>day  </a:t>
            </a:r>
            <a:r>
              <a:rPr sz="1800" spc="-35" dirty="0">
                <a:latin typeface="Verdana" panose="020B0604030504040204"/>
                <a:cs typeface="Verdana" panose="020B0604030504040204"/>
              </a:rPr>
              <a:t>nasal</a:t>
            </a:r>
            <a:r>
              <a:rPr sz="1800" spc="-130" dirty="0">
                <a:latin typeface="Verdana" panose="020B0604030504040204"/>
                <a:cs typeface="Verdana" panose="020B0604030504040204"/>
              </a:rPr>
              <a:t> </a:t>
            </a:r>
            <a:r>
              <a:rPr sz="1800" spc="-85" dirty="0">
                <a:latin typeface="Verdana" panose="020B0604030504040204"/>
                <a:cs typeface="Verdana" panose="020B0604030504040204"/>
              </a:rPr>
              <a:t>spray.</a:t>
            </a:r>
            <a:endParaRPr sz="1800">
              <a:latin typeface="Verdana" panose="020B0604030504040204"/>
              <a:cs typeface="Verdana" panose="020B0604030504040204"/>
            </a:endParaRPr>
          </a:p>
          <a:p>
            <a:pPr marL="659130" marR="2169795" lvl="1" indent="-287020">
              <a:lnSpc>
                <a:spcPct val="1000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659130" algn="l"/>
                <a:tab pos="659765" algn="l"/>
              </a:tabLst>
            </a:pPr>
            <a:r>
              <a:rPr sz="1800" b="1" spc="-5" dirty="0">
                <a:latin typeface="Gothic Uralic"/>
                <a:cs typeface="Gothic Uralic"/>
              </a:rPr>
              <a:t>Ganirelix </a:t>
            </a:r>
            <a:r>
              <a:rPr sz="1800" b="1" dirty="0">
                <a:latin typeface="Gothic Uralic"/>
                <a:cs typeface="Gothic Uralic"/>
              </a:rPr>
              <a:t>Acetate </a:t>
            </a:r>
            <a:r>
              <a:rPr sz="1800" b="1" spc="-5" dirty="0">
                <a:latin typeface="Gothic Uralic"/>
                <a:cs typeface="Gothic Uralic"/>
              </a:rPr>
              <a:t>Injection </a:t>
            </a:r>
            <a:r>
              <a:rPr sz="1800" b="1" dirty="0">
                <a:latin typeface="Gothic Uralic"/>
                <a:cs typeface="Gothic Uralic"/>
              </a:rPr>
              <a:t>/ </a:t>
            </a:r>
            <a:r>
              <a:rPr sz="1800" b="1" spc="-5" dirty="0">
                <a:latin typeface="Gothic Uralic"/>
                <a:cs typeface="Gothic Uralic"/>
              </a:rPr>
              <a:t>Cetrotide </a:t>
            </a:r>
            <a:r>
              <a:rPr sz="1800" spc="-220" dirty="0">
                <a:latin typeface="Verdana" panose="020B0604030504040204"/>
                <a:cs typeface="Verdana" panose="020B0604030504040204"/>
              </a:rPr>
              <a:t>- </a:t>
            </a:r>
            <a:r>
              <a:rPr sz="1800" spc="-45" dirty="0">
                <a:latin typeface="Verdana" panose="020B0604030504040204"/>
                <a:cs typeface="Verdana" panose="020B0604030504040204"/>
              </a:rPr>
              <a:t>GnRH  antagonists</a:t>
            </a:r>
            <a:r>
              <a:rPr sz="1800" spc="-110" dirty="0">
                <a:latin typeface="Verdana" panose="020B0604030504040204"/>
                <a:cs typeface="Verdana" panose="020B0604030504040204"/>
              </a:rPr>
              <a:t> </a:t>
            </a:r>
            <a:r>
              <a:rPr sz="1900" spc="-235" dirty="0">
                <a:latin typeface="Verdana" panose="020B0604030504040204"/>
                <a:cs typeface="Verdana" panose="020B0604030504040204"/>
              </a:rPr>
              <a:t>-</a:t>
            </a:r>
            <a:endParaRPr sz="19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99504" y="2852927"/>
            <a:ext cx="2048255" cy="1687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64323" y="4847842"/>
            <a:ext cx="1795272" cy="18928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57088" cy="109118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479" y="0"/>
            <a:ext cx="50057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Ovarian</a:t>
            </a:r>
            <a:r>
              <a:rPr sz="4400" spc="-114" dirty="0"/>
              <a:t> </a:t>
            </a:r>
            <a:r>
              <a:rPr sz="4400" dirty="0"/>
              <a:t>stimulation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6946392" y="3643884"/>
            <a:ext cx="2002536" cy="298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0200" y="1656079"/>
            <a:ext cx="8436610" cy="40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5600" algn="l"/>
                <a:tab pos="356235" algn="l"/>
              </a:tabLst>
            </a:pPr>
            <a:r>
              <a:rPr sz="24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Ovarian</a:t>
            </a:r>
            <a:r>
              <a:rPr sz="24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stimulation</a:t>
            </a:r>
            <a:r>
              <a:rPr sz="24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</a:t>
            </a:r>
            <a:r>
              <a:rPr sz="24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used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produce</a:t>
            </a:r>
            <a:r>
              <a:rPr sz="24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multiple</a:t>
            </a:r>
            <a:r>
              <a:rPr sz="2400" spc="-2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mature  </a:t>
            </a:r>
            <a:r>
              <a:rPr sz="2400" spc="-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follicles, </a:t>
            </a:r>
            <a:r>
              <a:rPr sz="24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rather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than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2400" spc="-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single </a:t>
            </a:r>
            <a:r>
              <a:rPr sz="2400" spc="1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egg </a:t>
            </a:r>
            <a:r>
              <a:rPr sz="2400" spc="-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normally  </a:t>
            </a:r>
            <a:r>
              <a:rPr sz="2400" spc="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developed </a:t>
            </a:r>
            <a:r>
              <a:rPr sz="2400" spc="1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each</a:t>
            </a:r>
            <a:r>
              <a:rPr sz="2400" spc="-4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month.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355600" indent="-343535">
              <a:lnSpc>
                <a:spcPct val="100000"/>
              </a:lnSpc>
              <a:spcBef>
                <a:spcPts val="1175"/>
              </a:spcBef>
              <a:buFont typeface="Arial" panose="020B0604020202020204"/>
              <a:buChar char="•"/>
              <a:tabLst>
                <a:tab pos="355600" algn="l"/>
                <a:tab pos="356235" algn="l"/>
                <a:tab pos="1906905" algn="l"/>
              </a:tabLst>
            </a:pPr>
            <a:r>
              <a:rPr sz="24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Produces	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many</a:t>
            </a:r>
            <a:r>
              <a:rPr sz="24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20" dirty="0">
                <a:solidFill>
                  <a:srgbClr val="6F96D2"/>
                </a:solidFill>
                <a:latin typeface="Verdana" panose="020B0604030504040204"/>
                <a:cs typeface="Verdana" panose="020B0604030504040204"/>
              </a:rPr>
              <a:t>good</a:t>
            </a:r>
            <a:r>
              <a:rPr sz="2400" spc="-170" dirty="0">
                <a:solidFill>
                  <a:srgbClr val="6F96D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65" dirty="0">
                <a:solidFill>
                  <a:srgbClr val="6F96D2"/>
                </a:solidFill>
                <a:latin typeface="Verdana" panose="020B0604030504040204"/>
                <a:cs typeface="Verdana" panose="020B0604030504040204"/>
              </a:rPr>
              <a:t>follicles</a:t>
            </a:r>
            <a:r>
              <a:rPr sz="2400" spc="-220" dirty="0">
                <a:solidFill>
                  <a:srgbClr val="6F96D2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be</a:t>
            </a:r>
            <a:r>
              <a:rPr sz="24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1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Fertilized.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404040"/>
              </a:buClr>
              <a:buFont typeface="Arial" panose="020B0604020202020204"/>
              <a:buChar char="•"/>
            </a:pPr>
            <a:endParaRPr sz="2600">
              <a:latin typeface="Verdana" panose="020B0604030504040204"/>
              <a:cs typeface="Verdana" panose="020B0604030504040204"/>
            </a:endParaRPr>
          </a:p>
          <a:p>
            <a:pPr marL="355600" marR="2507615" indent="-343535" algn="just">
              <a:lnSpc>
                <a:spcPct val="100000"/>
              </a:lnSpc>
              <a:buFont typeface="Arial" panose="020B0604020202020204"/>
              <a:buChar char="•"/>
              <a:tabLst>
                <a:tab pos="356235" algn="l"/>
              </a:tabLst>
            </a:pPr>
            <a:r>
              <a:rPr sz="2400" spc="-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Multiple</a:t>
            </a:r>
            <a:r>
              <a:rPr sz="2400" spc="-229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eggs</a:t>
            </a:r>
            <a:r>
              <a:rPr sz="24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are</a:t>
            </a:r>
            <a:r>
              <a:rPr sz="24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stimulated</a:t>
            </a:r>
            <a:r>
              <a:rPr sz="2400" spc="-2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because  </a:t>
            </a:r>
            <a:r>
              <a:rPr sz="24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some</a:t>
            </a:r>
            <a:r>
              <a:rPr sz="24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eggs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will</a:t>
            </a:r>
            <a:r>
              <a:rPr sz="2400" spc="-229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not</a:t>
            </a:r>
            <a:r>
              <a:rPr sz="24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1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fertilize</a:t>
            </a:r>
            <a:r>
              <a:rPr sz="2400" spc="-2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or</a:t>
            </a:r>
            <a:r>
              <a:rPr sz="24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develop  </a:t>
            </a:r>
            <a:r>
              <a:rPr sz="2400" spc="-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normally </a:t>
            </a:r>
            <a:r>
              <a:rPr sz="24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after</a:t>
            </a:r>
            <a:r>
              <a:rPr sz="2400" spc="-3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fertilization.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355600" marR="2127885" indent="-343535" algn="just">
              <a:lnSpc>
                <a:spcPct val="100000"/>
              </a:lnSpc>
              <a:spcBef>
                <a:spcPts val="1180"/>
              </a:spcBef>
              <a:buFont typeface="Arial" panose="020B0604020202020204"/>
              <a:buChar char="•"/>
              <a:tabLst>
                <a:tab pos="356235" algn="l"/>
              </a:tabLst>
            </a:pPr>
            <a:r>
              <a:rPr sz="24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Regular</a:t>
            </a:r>
            <a:r>
              <a:rPr sz="24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monitoring</a:t>
            </a:r>
            <a:r>
              <a:rPr sz="24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by</a:t>
            </a:r>
            <a:r>
              <a:rPr sz="24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ultrasound</a:t>
            </a:r>
            <a:r>
              <a:rPr sz="24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scan</a:t>
            </a:r>
            <a:r>
              <a:rPr sz="24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  </a:t>
            </a:r>
            <a:r>
              <a:rPr sz="2400" spc="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done.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57088" cy="10774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0200" y="5473395"/>
            <a:ext cx="80251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5600" algn="l"/>
                <a:tab pos="356235" algn="l"/>
              </a:tabLst>
            </a:pPr>
            <a:r>
              <a:rPr sz="24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Generally,</a:t>
            </a:r>
            <a:r>
              <a:rPr sz="24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eight</a:t>
            </a:r>
            <a:r>
              <a:rPr sz="2400" spc="-2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14</a:t>
            </a:r>
            <a:r>
              <a:rPr sz="24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days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stimulation</a:t>
            </a:r>
            <a:r>
              <a:rPr sz="24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</a:t>
            </a:r>
            <a:r>
              <a:rPr sz="24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required.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479" y="0"/>
            <a:ext cx="50057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Ovarian</a:t>
            </a:r>
            <a:r>
              <a:rPr sz="4400" spc="-114" dirty="0"/>
              <a:t> </a:t>
            </a:r>
            <a:r>
              <a:rPr sz="4400" dirty="0"/>
              <a:t>stimulation</a:t>
            </a:r>
            <a:endParaRPr sz="4400"/>
          </a:p>
        </p:txBody>
      </p:sp>
      <p:grpSp>
        <p:nvGrpSpPr>
          <p:cNvPr id="5" name="object 5"/>
          <p:cNvGrpSpPr/>
          <p:nvPr/>
        </p:nvGrpSpPr>
        <p:grpSpPr>
          <a:xfrm>
            <a:off x="601980" y="1548383"/>
            <a:ext cx="7940040" cy="3689985"/>
            <a:chOff x="601980" y="1548383"/>
            <a:chExt cx="7940040" cy="3689985"/>
          </a:xfrm>
        </p:grpSpPr>
        <p:sp>
          <p:nvSpPr>
            <p:cNvPr id="6" name="object 6"/>
            <p:cNvSpPr/>
            <p:nvPr/>
          </p:nvSpPr>
          <p:spPr>
            <a:xfrm>
              <a:off x="611124" y="1557527"/>
              <a:ext cx="7921752" cy="367131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6552" y="1552955"/>
              <a:ext cx="7931150" cy="3680460"/>
            </a:xfrm>
            <a:custGeom>
              <a:avLst/>
              <a:gdLst/>
              <a:ahLst/>
              <a:cxnLst/>
              <a:rect l="l" t="t" r="r" b="b"/>
              <a:pathLst>
                <a:path w="7931150" h="3680460">
                  <a:moveTo>
                    <a:pt x="0" y="3680460"/>
                  </a:moveTo>
                  <a:lnTo>
                    <a:pt x="7930896" y="3680460"/>
                  </a:lnTo>
                  <a:lnTo>
                    <a:pt x="7930896" y="0"/>
                  </a:lnTo>
                  <a:lnTo>
                    <a:pt x="0" y="0"/>
                  </a:lnTo>
                  <a:lnTo>
                    <a:pt x="0" y="368046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57088" cy="10774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479" y="0"/>
            <a:ext cx="50057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Ovarian</a:t>
            </a:r>
            <a:r>
              <a:rPr sz="4400" spc="-114" dirty="0"/>
              <a:t> </a:t>
            </a:r>
            <a:r>
              <a:rPr sz="4400" dirty="0"/>
              <a:t>stimulation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278891" y="972311"/>
            <a:ext cx="4265930" cy="2513330"/>
            <a:chOff x="278891" y="972311"/>
            <a:chExt cx="4265930" cy="2513330"/>
          </a:xfrm>
        </p:grpSpPr>
        <p:sp>
          <p:nvSpPr>
            <p:cNvPr id="5" name="object 5"/>
            <p:cNvSpPr/>
            <p:nvPr/>
          </p:nvSpPr>
          <p:spPr>
            <a:xfrm>
              <a:off x="288035" y="981455"/>
              <a:ext cx="4247388" cy="24947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3463" y="976883"/>
              <a:ext cx="4257040" cy="2504440"/>
            </a:xfrm>
            <a:custGeom>
              <a:avLst/>
              <a:gdLst/>
              <a:ahLst/>
              <a:cxnLst/>
              <a:rect l="l" t="t" r="r" b="b"/>
              <a:pathLst>
                <a:path w="4257040" h="2504440">
                  <a:moveTo>
                    <a:pt x="0" y="2503932"/>
                  </a:moveTo>
                  <a:lnTo>
                    <a:pt x="4256532" y="2503932"/>
                  </a:lnTo>
                  <a:lnTo>
                    <a:pt x="4256532" y="0"/>
                  </a:lnTo>
                  <a:lnTo>
                    <a:pt x="0" y="0"/>
                  </a:lnTo>
                  <a:lnTo>
                    <a:pt x="0" y="250393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30200" y="2729941"/>
            <a:ext cx="8556625" cy="3593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333875" marR="5080">
              <a:lnSpc>
                <a:spcPct val="100000"/>
              </a:lnSpc>
              <a:spcBef>
                <a:spcPts val="95"/>
              </a:spcBef>
            </a:pPr>
            <a:r>
              <a:rPr sz="1600" b="1" spc="35" dirty="0">
                <a:latin typeface="Times New Roman" panose="02020603050405020304"/>
                <a:cs typeface="Times New Roman" panose="02020603050405020304"/>
              </a:rPr>
              <a:t>Ovarian </a:t>
            </a:r>
            <a:r>
              <a:rPr sz="1600" b="1" spc="65" dirty="0">
                <a:latin typeface="Times New Roman" panose="02020603050405020304"/>
                <a:cs typeface="Times New Roman" panose="02020603050405020304"/>
              </a:rPr>
              <a:t>follicles, </a:t>
            </a:r>
            <a:r>
              <a:rPr sz="1600" b="1" spc="55" dirty="0">
                <a:latin typeface="Times New Roman" panose="02020603050405020304"/>
                <a:cs typeface="Times New Roman" panose="02020603050405020304"/>
              </a:rPr>
              <a:t>stimulated </a:t>
            </a:r>
            <a:r>
              <a:rPr sz="1600" b="1" spc="85" dirty="0">
                <a:latin typeface="Times New Roman" panose="02020603050405020304"/>
                <a:cs typeface="Times New Roman" panose="02020603050405020304"/>
              </a:rPr>
              <a:t>by </a:t>
            </a:r>
            <a:r>
              <a:rPr sz="1600" b="1" spc="60" dirty="0">
                <a:latin typeface="Times New Roman" panose="02020603050405020304"/>
                <a:cs typeface="Times New Roman" panose="02020603050405020304"/>
              </a:rPr>
              <a:t>ovulation  </a:t>
            </a:r>
            <a:r>
              <a:rPr sz="1600" b="1" spc="50" dirty="0">
                <a:latin typeface="Times New Roman" panose="02020603050405020304"/>
                <a:cs typeface="Times New Roman" panose="02020603050405020304"/>
              </a:rPr>
              <a:t>medications, </a:t>
            </a:r>
            <a:r>
              <a:rPr sz="1600" b="1" spc="80" dirty="0">
                <a:latin typeface="Times New Roman" panose="02020603050405020304"/>
                <a:cs typeface="Times New Roman" panose="02020603050405020304"/>
              </a:rPr>
              <a:t>visible on </a:t>
            </a:r>
            <a:r>
              <a:rPr sz="1600" b="1" spc="40" dirty="0">
                <a:latin typeface="Times New Roman" panose="02020603050405020304"/>
                <a:cs typeface="Times New Roman" panose="02020603050405020304"/>
              </a:rPr>
              <a:t>ultrasound. </a:t>
            </a:r>
            <a:r>
              <a:rPr sz="1600" b="1" spc="55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1600" b="1" spc="-1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10" dirty="0">
                <a:latin typeface="Times New Roman" panose="02020603050405020304"/>
                <a:cs typeface="Times New Roman" panose="02020603050405020304"/>
              </a:rPr>
              <a:t>dark,  </a:t>
            </a:r>
            <a:r>
              <a:rPr sz="1600" b="1" spc="5" dirty="0">
                <a:latin typeface="Times New Roman" panose="02020603050405020304"/>
                <a:cs typeface="Times New Roman" panose="02020603050405020304"/>
              </a:rPr>
              <a:t>circular </a:t>
            </a:r>
            <a:r>
              <a:rPr sz="1600" b="1" spc="15" dirty="0">
                <a:latin typeface="Times New Roman" panose="02020603050405020304"/>
                <a:cs typeface="Times New Roman" panose="02020603050405020304"/>
              </a:rPr>
              <a:t>areas </a:t>
            </a:r>
            <a:r>
              <a:rPr sz="1600" b="1" spc="-5" dirty="0">
                <a:latin typeface="Times New Roman" panose="02020603050405020304"/>
                <a:cs typeface="Times New Roman" panose="02020603050405020304"/>
              </a:rPr>
              <a:t>are </a:t>
            </a:r>
            <a:r>
              <a:rPr sz="1600" b="1" spc="50" dirty="0">
                <a:latin typeface="Times New Roman" panose="02020603050405020304"/>
                <a:cs typeface="Times New Roman" panose="02020603050405020304"/>
              </a:rPr>
              <a:t>the</a:t>
            </a:r>
            <a:r>
              <a:rPr sz="1600" b="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600" b="1" spc="65" dirty="0">
                <a:latin typeface="Times New Roman" panose="02020603050405020304"/>
                <a:cs typeface="Times New Roman" panose="02020603050405020304"/>
              </a:rPr>
              <a:t>follicles.</a:t>
            </a: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85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Possible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Side Effects of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ovarian</a:t>
            </a:r>
            <a:r>
              <a:rPr sz="2400" u="heavy" spc="-2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Palladio Uralic"/>
                <a:cs typeface="Palladio Uralic"/>
              </a:rPr>
              <a:t>stimulation</a:t>
            </a:r>
            <a:endParaRPr sz="2400">
              <a:latin typeface="Palladio Uralic"/>
              <a:cs typeface="Palladio Uralic"/>
            </a:endParaRPr>
          </a:p>
          <a:p>
            <a:pPr marL="208280" indent="-196215">
              <a:lnSpc>
                <a:spcPct val="100000"/>
              </a:lnSpc>
              <a:spcBef>
                <a:spcPts val="40"/>
              </a:spcBef>
              <a:buChar char="•"/>
              <a:tabLst>
                <a:tab pos="208915" algn="l"/>
              </a:tabLst>
            </a:pPr>
            <a:r>
              <a:rPr sz="1800" spc="-5" dirty="0">
                <a:latin typeface="Palladio Uralic"/>
                <a:cs typeface="Palladio Uralic"/>
              </a:rPr>
              <a:t>Discomfort, bruising </a:t>
            </a:r>
            <a:r>
              <a:rPr sz="1800" dirty="0">
                <a:latin typeface="Palladio Uralic"/>
                <a:cs typeface="Palladio Uralic"/>
              </a:rPr>
              <a:t>or </a:t>
            </a:r>
            <a:r>
              <a:rPr sz="1800" spc="-5" dirty="0">
                <a:latin typeface="Palladio Uralic"/>
                <a:cs typeface="Palladio Uralic"/>
              </a:rPr>
              <a:t>swelling </a:t>
            </a:r>
            <a:r>
              <a:rPr sz="1800" dirty="0">
                <a:latin typeface="Palladio Uralic"/>
                <a:cs typeface="Palladio Uralic"/>
              </a:rPr>
              <a:t>at </a:t>
            </a:r>
            <a:r>
              <a:rPr sz="1800" spc="-5" dirty="0">
                <a:latin typeface="Palladio Uralic"/>
                <a:cs typeface="Palladio Uralic"/>
              </a:rPr>
              <a:t>injection</a:t>
            </a:r>
            <a:r>
              <a:rPr sz="1800" spc="-10" dirty="0">
                <a:latin typeface="Palladio Uralic"/>
                <a:cs typeface="Palladio Uralic"/>
              </a:rPr>
              <a:t> </a:t>
            </a:r>
            <a:r>
              <a:rPr sz="1800" dirty="0">
                <a:latin typeface="Palladio Uralic"/>
                <a:cs typeface="Palladio Uralic"/>
              </a:rPr>
              <a:t>site</a:t>
            </a:r>
            <a:endParaRPr sz="1800">
              <a:latin typeface="Palladio Uralic"/>
              <a:cs typeface="Palladio Uralic"/>
            </a:endParaRPr>
          </a:p>
          <a:p>
            <a:pPr marL="207645" indent="-195580">
              <a:lnSpc>
                <a:spcPct val="100000"/>
              </a:lnSpc>
              <a:buChar char="•"/>
              <a:tabLst>
                <a:tab pos="207645" algn="l"/>
              </a:tabLst>
            </a:pPr>
            <a:r>
              <a:rPr sz="1800" dirty="0">
                <a:latin typeface="Palladio Uralic"/>
                <a:cs typeface="Palladio Uralic"/>
              </a:rPr>
              <a:t>Rash</a:t>
            </a:r>
            <a:endParaRPr sz="1800">
              <a:latin typeface="Palladio Uralic"/>
              <a:cs typeface="Palladio Uralic"/>
            </a:endParaRPr>
          </a:p>
          <a:p>
            <a:pPr marL="200025" indent="-187960">
              <a:lnSpc>
                <a:spcPct val="100000"/>
              </a:lnSpc>
              <a:buChar char="•"/>
              <a:tabLst>
                <a:tab pos="200660" algn="l"/>
              </a:tabLst>
            </a:pPr>
            <a:r>
              <a:rPr sz="1800" spc="-5" dirty="0">
                <a:latin typeface="Palladio Uralic"/>
                <a:cs typeface="Palladio Uralic"/>
              </a:rPr>
              <a:t>Allergic</a:t>
            </a:r>
            <a:r>
              <a:rPr sz="1800" spc="-20" dirty="0">
                <a:latin typeface="Palladio Uralic"/>
                <a:cs typeface="Palladio Uralic"/>
              </a:rPr>
              <a:t> </a:t>
            </a:r>
            <a:r>
              <a:rPr sz="1800" dirty="0">
                <a:latin typeface="Palladio Uralic"/>
                <a:cs typeface="Palladio Uralic"/>
              </a:rPr>
              <a:t>sensitivity</a:t>
            </a:r>
            <a:endParaRPr sz="1800">
              <a:latin typeface="Palladio Uralic"/>
              <a:cs typeface="Palladio Uralic"/>
            </a:endParaRPr>
          </a:p>
          <a:p>
            <a:pPr marL="208280" indent="-196215">
              <a:lnSpc>
                <a:spcPct val="100000"/>
              </a:lnSpc>
              <a:buChar char="•"/>
              <a:tabLst>
                <a:tab pos="208915" algn="l"/>
              </a:tabLst>
            </a:pPr>
            <a:r>
              <a:rPr sz="1800" spc="-5" dirty="0">
                <a:latin typeface="Palladio Uralic"/>
                <a:cs typeface="Palladio Uralic"/>
              </a:rPr>
              <a:t>Headache</a:t>
            </a:r>
            <a:endParaRPr sz="1800">
              <a:latin typeface="Palladio Uralic"/>
              <a:cs typeface="Palladio Uralic"/>
            </a:endParaRPr>
          </a:p>
          <a:p>
            <a:pPr marL="208280" indent="-196215">
              <a:lnSpc>
                <a:spcPct val="100000"/>
              </a:lnSpc>
              <a:buChar char="•"/>
              <a:tabLst>
                <a:tab pos="208915" algn="l"/>
              </a:tabLst>
            </a:pPr>
            <a:r>
              <a:rPr sz="1800" spc="-5" dirty="0">
                <a:latin typeface="Palladio Uralic"/>
                <a:cs typeface="Palladio Uralic"/>
              </a:rPr>
              <a:t>Mood</a:t>
            </a:r>
            <a:r>
              <a:rPr sz="1800" dirty="0">
                <a:latin typeface="Palladio Uralic"/>
                <a:cs typeface="Palladio Uralic"/>
              </a:rPr>
              <a:t> </a:t>
            </a:r>
            <a:r>
              <a:rPr sz="1800" spc="-5" dirty="0">
                <a:latin typeface="Palladio Uralic"/>
                <a:cs typeface="Palladio Uralic"/>
              </a:rPr>
              <a:t>swings</a:t>
            </a:r>
            <a:endParaRPr sz="1800">
              <a:latin typeface="Palladio Uralic"/>
              <a:cs typeface="Palladio Uralic"/>
            </a:endParaRPr>
          </a:p>
          <a:p>
            <a:pPr marL="200025" indent="-187960">
              <a:lnSpc>
                <a:spcPct val="100000"/>
              </a:lnSpc>
              <a:buChar char="•"/>
              <a:tabLst>
                <a:tab pos="200660" algn="l"/>
              </a:tabLst>
            </a:pPr>
            <a:r>
              <a:rPr sz="1800" dirty="0">
                <a:latin typeface="Palladio Uralic"/>
                <a:cs typeface="Palladio Uralic"/>
              </a:rPr>
              <a:t>Abdominal discomfort </a:t>
            </a:r>
            <a:r>
              <a:rPr sz="1800" spc="-5" dirty="0">
                <a:latin typeface="Palladio Uralic"/>
                <a:cs typeface="Palladio Uralic"/>
              </a:rPr>
              <a:t>and</a:t>
            </a:r>
            <a:r>
              <a:rPr sz="1800" spc="-20" dirty="0">
                <a:latin typeface="Palladio Uralic"/>
                <a:cs typeface="Palladio Uralic"/>
              </a:rPr>
              <a:t> </a:t>
            </a:r>
            <a:r>
              <a:rPr sz="1800" spc="-5" dirty="0">
                <a:latin typeface="Palladio Uralic"/>
                <a:cs typeface="Palladio Uralic"/>
              </a:rPr>
              <a:t>bloating</a:t>
            </a:r>
            <a:endParaRPr sz="1800">
              <a:latin typeface="Palladio Uralic"/>
              <a:cs typeface="Palladio Uralic"/>
            </a:endParaRPr>
          </a:p>
          <a:p>
            <a:pPr marL="208280" indent="-196215">
              <a:lnSpc>
                <a:spcPct val="100000"/>
              </a:lnSpc>
              <a:buChar char="•"/>
              <a:tabLst>
                <a:tab pos="208915" algn="l"/>
              </a:tabLst>
            </a:pPr>
            <a:r>
              <a:rPr sz="1800" spc="-5" dirty="0">
                <a:latin typeface="Palladio Uralic"/>
                <a:cs typeface="Palladio Uralic"/>
              </a:rPr>
              <a:t>Chance of multiple</a:t>
            </a:r>
            <a:r>
              <a:rPr sz="1800" spc="10" dirty="0">
                <a:latin typeface="Palladio Uralic"/>
                <a:cs typeface="Palladio Uralic"/>
              </a:rPr>
              <a:t> </a:t>
            </a:r>
            <a:r>
              <a:rPr sz="1800" spc="-5" dirty="0">
                <a:latin typeface="Palladio Uralic"/>
                <a:cs typeface="Palladio Uralic"/>
              </a:rPr>
              <a:t>pregnancies</a:t>
            </a:r>
            <a:endParaRPr sz="1800">
              <a:latin typeface="Palladio Uralic"/>
              <a:cs typeface="Palladio Uralic"/>
            </a:endParaRPr>
          </a:p>
          <a:p>
            <a:pPr marL="207645" indent="-195580">
              <a:lnSpc>
                <a:spcPct val="100000"/>
              </a:lnSpc>
              <a:buChar char="•"/>
              <a:tabLst>
                <a:tab pos="207645" algn="l"/>
              </a:tabLst>
            </a:pPr>
            <a:r>
              <a:rPr sz="1800" b="1" spc="40" dirty="0">
                <a:latin typeface="Times New Roman" panose="02020603050405020304"/>
                <a:cs typeface="Times New Roman" panose="02020603050405020304"/>
              </a:rPr>
              <a:t>Ovarian </a:t>
            </a:r>
            <a:r>
              <a:rPr sz="1800" b="1" spc="65" dirty="0">
                <a:latin typeface="Times New Roman" panose="02020603050405020304"/>
                <a:cs typeface="Times New Roman" panose="02020603050405020304"/>
              </a:rPr>
              <a:t>Hyperstimulation </a:t>
            </a:r>
            <a:r>
              <a:rPr sz="1800" b="1" spc="70" dirty="0">
                <a:latin typeface="Times New Roman" panose="02020603050405020304"/>
                <a:cs typeface="Times New Roman" panose="02020603050405020304"/>
              </a:rPr>
              <a:t>Syndrome</a:t>
            </a:r>
            <a:r>
              <a:rPr sz="1800" b="1" spc="35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800" b="1" spc="65" dirty="0">
                <a:latin typeface="Times New Roman" panose="02020603050405020304"/>
                <a:cs typeface="Times New Roman" panose="02020603050405020304"/>
              </a:rPr>
              <a:t>(OHSS)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412875"/>
            <a:chOff x="0" y="0"/>
            <a:chExt cx="9144000" cy="14128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368296" cy="926591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740407" y="0"/>
              <a:ext cx="2942844" cy="9265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Ovarian</a:t>
            </a:r>
            <a:r>
              <a:rPr spc="-40" dirty="0"/>
              <a:t> </a:t>
            </a:r>
            <a:r>
              <a:rPr spc="-5" dirty="0"/>
              <a:t>stimulation</a:t>
            </a:r>
            <a:endParaRPr spc="-5" dirty="0"/>
          </a:p>
        </p:txBody>
      </p:sp>
      <p:grpSp>
        <p:nvGrpSpPr>
          <p:cNvPr id="6" name="object 6"/>
          <p:cNvGrpSpPr/>
          <p:nvPr/>
        </p:nvGrpSpPr>
        <p:grpSpPr>
          <a:xfrm>
            <a:off x="16764" y="452627"/>
            <a:ext cx="8199120" cy="927100"/>
            <a:chOff x="16764" y="452627"/>
            <a:chExt cx="8199120" cy="927100"/>
          </a:xfrm>
        </p:grpSpPr>
        <p:sp>
          <p:nvSpPr>
            <p:cNvPr id="7" name="object 7"/>
            <p:cNvSpPr/>
            <p:nvPr/>
          </p:nvSpPr>
          <p:spPr>
            <a:xfrm>
              <a:off x="16764" y="452627"/>
              <a:ext cx="2040636" cy="9265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96567" y="452627"/>
              <a:ext cx="3500628" cy="9265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33899" y="452627"/>
              <a:ext cx="2325624" cy="9265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6298692" y="452627"/>
              <a:ext cx="696467" cy="9265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34328" y="452627"/>
              <a:ext cx="1645920" cy="9265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519416" y="452627"/>
              <a:ext cx="696468" cy="92659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284479" y="549909"/>
            <a:ext cx="76650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solidFill>
                  <a:srgbClr val="FFFFFF"/>
                </a:solidFill>
                <a:latin typeface="Palladio Uralic"/>
                <a:cs typeface="Palladio Uralic"/>
              </a:rPr>
              <a:t>Ovarian </a:t>
            </a:r>
            <a:r>
              <a:rPr sz="3200" i="1" spc="-5" dirty="0">
                <a:solidFill>
                  <a:srgbClr val="FFFFFF"/>
                </a:solidFill>
                <a:latin typeface="Palladio Uralic"/>
                <a:cs typeface="Palladio Uralic"/>
              </a:rPr>
              <a:t>Hyperstimulation </a:t>
            </a:r>
            <a:r>
              <a:rPr sz="3200" i="1" spc="-10" dirty="0">
                <a:solidFill>
                  <a:srgbClr val="FFFFFF"/>
                </a:solidFill>
                <a:latin typeface="Palladio Uralic"/>
                <a:cs typeface="Palladio Uralic"/>
              </a:rPr>
              <a:t>Syndrome</a:t>
            </a:r>
            <a:r>
              <a:rPr sz="3200" i="1" spc="-7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3200" i="1" dirty="0">
                <a:solidFill>
                  <a:srgbClr val="FFFFFF"/>
                </a:solidFill>
                <a:latin typeface="Palladio Uralic"/>
                <a:cs typeface="Palladio Uralic"/>
              </a:rPr>
              <a:t>(OHSS)</a:t>
            </a:r>
            <a:endParaRPr sz="3200">
              <a:latin typeface="Palladio Uralic"/>
              <a:cs typeface="Palladio Uralic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003291" y="3645408"/>
            <a:ext cx="4053840" cy="29519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74370" y="1439926"/>
            <a:ext cx="8268334" cy="4229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98450" indent="-342900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Ovarian </a:t>
            </a:r>
            <a:r>
              <a:rPr sz="20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hyperstimulation </a:t>
            </a:r>
            <a:r>
              <a:rPr sz="2000" spc="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can </a:t>
            </a:r>
            <a:r>
              <a:rPr sz="2000" spc="-1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result </a:t>
            </a:r>
            <a:r>
              <a:rPr sz="2000" spc="-1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20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enlargement </a:t>
            </a:r>
            <a:r>
              <a:rPr sz="20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 </a:t>
            </a:r>
            <a:r>
              <a:rPr sz="20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  </a:t>
            </a:r>
            <a:r>
              <a:rPr sz="2000" spc="-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ovaries</a:t>
            </a:r>
            <a:r>
              <a:rPr sz="20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with</a:t>
            </a:r>
            <a:r>
              <a:rPr sz="20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leakage</a:t>
            </a:r>
            <a:r>
              <a:rPr sz="20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20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fluid</a:t>
            </a:r>
            <a:r>
              <a:rPr sz="20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into</a:t>
            </a:r>
            <a:r>
              <a:rPr sz="20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0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abdomen</a:t>
            </a:r>
            <a:r>
              <a:rPr sz="20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20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rarely</a:t>
            </a:r>
            <a:r>
              <a:rPr sz="20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into  </a:t>
            </a:r>
            <a:r>
              <a:rPr sz="20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0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lungs.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spc="-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Most</a:t>
            </a:r>
            <a:r>
              <a:rPr sz="20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cases</a:t>
            </a:r>
            <a:r>
              <a:rPr sz="20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are</a:t>
            </a:r>
            <a:r>
              <a:rPr sz="20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mild,</a:t>
            </a:r>
            <a:r>
              <a:rPr sz="20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but</a:t>
            </a:r>
            <a:r>
              <a:rPr sz="20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0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small</a:t>
            </a:r>
            <a:r>
              <a:rPr sz="20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proportion</a:t>
            </a:r>
            <a:r>
              <a:rPr sz="20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are</a:t>
            </a:r>
            <a:r>
              <a:rPr sz="20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severe</a:t>
            </a:r>
            <a:r>
              <a:rPr sz="20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20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fatal.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0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Treatment</a:t>
            </a:r>
            <a:r>
              <a:rPr sz="20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20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OHSS</a:t>
            </a:r>
            <a:r>
              <a:rPr sz="2000" spc="-1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depends</a:t>
            </a:r>
            <a:r>
              <a:rPr sz="20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on</a:t>
            </a:r>
            <a:r>
              <a:rPr sz="20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0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severity</a:t>
            </a:r>
            <a:r>
              <a:rPr sz="20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20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355600">
              <a:lnSpc>
                <a:spcPct val="100000"/>
              </a:lnSpc>
            </a:pPr>
            <a:r>
              <a:rPr sz="2000" spc="-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hyperstimulation.</a:t>
            </a:r>
            <a:r>
              <a:rPr sz="20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Mild</a:t>
            </a:r>
            <a:r>
              <a:rPr sz="20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OHSS</a:t>
            </a:r>
            <a:r>
              <a:rPr sz="20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can</a:t>
            </a:r>
            <a:r>
              <a:rPr sz="20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11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be</a:t>
            </a:r>
            <a:r>
              <a:rPr sz="20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treated</a:t>
            </a:r>
            <a:r>
              <a:rPr sz="20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conservatively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304800" marR="3716655" indent="-287020">
              <a:lnSpc>
                <a:spcPct val="100000"/>
              </a:lnSpc>
              <a:spcBef>
                <a:spcPts val="2160"/>
              </a:spcBef>
              <a:buFont typeface="Arial" panose="020B0604020202020204"/>
              <a:buChar char="•"/>
              <a:tabLst>
                <a:tab pos="304800" algn="l"/>
                <a:tab pos="305435" algn="l"/>
                <a:tab pos="3098165" algn="l"/>
              </a:tabLst>
            </a:pPr>
            <a:r>
              <a:rPr sz="2000" spc="-229" dirty="0">
                <a:latin typeface="Verdana" panose="020B0604030504040204"/>
                <a:cs typeface="Verdana" panose="020B0604030504040204"/>
              </a:rPr>
              <a:t>If </a:t>
            </a:r>
            <a:r>
              <a:rPr sz="2000" spc="20" dirty="0">
                <a:latin typeface="Verdana" panose="020B0604030504040204"/>
                <a:cs typeface="Verdana" panose="020B0604030504040204"/>
              </a:rPr>
              <a:t>moderate</a:t>
            </a:r>
            <a:r>
              <a:rPr sz="2000" spc="-110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to</a:t>
            </a:r>
            <a:r>
              <a:rPr sz="2000" spc="-170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40" dirty="0">
                <a:latin typeface="Verdana" panose="020B0604030504040204"/>
                <a:cs typeface="Verdana" panose="020B0604030504040204"/>
              </a:rPr>
              <a:t>severe	</a:t>
            </a:r>
            <a:r>
              <a:rPr sz="2000" spc="-185" dirty="0">
                <a:latin typeface="Verdana" panose="020B0604030504040204"/>
                <a:cs typeface="Verdana" panose="020B0604030504040204"/>
              </a:rPr>
              <a:t>OHSS  </a:t>
            </a:r>
            <a:r>
              <a:rPr sz="2000" spc="10" dirty="0">
                <a:latin typeface="Verdana" panose="020B0604030504040204"/>
                <a:cs typeface="Verdana" panose="020B0604030504040204"/>
              </a:rPr>
              <a:t>develops </a:t>
            </a:r>
            <a:r>
              <a:rPr sz="2000" spc="-15" dirty="0">
                <a:latin typeface="Verdana" panose="020B0604030504040204"/>
                <a:cs typeface="Verdana" panose="020B0604030504040204"/>
              </a:rPr>
              <a:t>the </a:t>
            </a:r>
            <a:r>
              <a:rPr sz="2000" spc="-190" dirty="0">
                <a:latin typeface="Verdana" panose="020B0604030504040204"/>
                <a:cs typeface="Verdana" panose="020B0604030504040204"/>
              </a:rPr>
              <a:t>IVF </a:t>
            </a:r>
            <a:r>
              <a:rPr sz="2000" spc="-30" dirty="0">
                <a:latin typeface="Verdana" panose="020B0604030504040204"/>
                <a:cs typeface="Verdana" panose="020B0604030504040204"/>
              </a:rPr>
              <a:t>process </a:t>
            </a:r>
            <a:r>
              <a:rPr sz="2000" spc="-50" dirty="0">
                <a:latin typeface="Verdana" panose="020B0604030504040204"/>
                <a:cs typeface="Verdana" panose="020B0604030504040204"/>
              </a:rPr>
              <a:t>should  </a:t>
            </a:r>
            <a:r>
              <a:rPr sz="2000" spc="110" dirty="0">
                <a:latin typeface="Verdana" panose="020B0604030504040204"/>
                <a:cs typeface="Verdana" panose="020B0604030504040204"/>
              </a:rPr>
              <a:t>be</a:t>
            </a:r>
            <a:r>
              <a:rPr sz="2000" spc="-525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25" dirty="0">
                <a:latin typeface="Verdana" panose="020B0604030504040204"/>
                <a:cs typeface="Verdana" panose="020B0604030504040204"/>
              </a:rPr>
              <a:t>postponed </a:t>
            </a:r>
            <a:r>
              <a:rPr sz="2000" spc="-25" dirty="0">
                <a:latin typeface="Verdana" panose="020B0604030504040204"/>
                <a:cs typeface="Verdana" panose="020B0604030504040204"/>
              </a:rPr>
              <a:t>since </a:t>
            </a:r>
            <a:r>
              <a:rPr sz="2000" spc="-60" dirty="0">
                <a:latin typeface="Verdana" panose="020B0604030504040204"/>
                <a:cs typeface="Verdana" panose="020B0604030504040204"/>
              </a:rPr>
              <a:t>establishment  </a:t>
            </a:r>
            <a:r>
              <a:rPr sz="2000" spc="5" dirty="0">
                <a:latin typeface="Verdana" panose="020B0604030504040204"/>
                <a:cs typeface="Verdana" panose="020B0604030504040204"/>
              </a:rPr>
              <a:t>of </a:t>
            </a:r>
            <a:r>
              <a:rPr sz="2000" spc="30" dirty="0">
                <a:latin typeface="Verdana" panose="020B0604030504040204"/>
                <a:cs typeface="Verdana" panose="020B0604030504040204"/>
              </a:rPr>
              <a:t>pregnancy </a:t>
            </a:r>
            <a:r>
              <a:rPr sz="2000" spc="120" dirty="0">
                <a:latin typeface="Verdana" panose="020B0604030504040204"/>
                <a:cs typeface="Verdana" panose="020B0604030504040204"/>
              </a:rPr>
              <a:t>can </a:t>
            </a:r>
            <a:r>
              <a:rPr sz="2000" spc="-10" dirty="0">
                <a:latin typeface="Verdana" panose="020B0604030504040204"/>
                <a:cs typeface="Verdana" panose="020B0604030504040204"/>
              </a:rPr>
              <a:t>lengthen the  </a:t>
            </a:r>
            <a:r>
              <a:rPr sz="2000" spc="-15" dirty="0">
                <a:latin typeface="Verdana" panose="020B0604030504040204"/>
                <a:cs typeface="Verdana" panose="020B0604030504040204"/>
              </a:rPr>
              <a:t>recovery </a:t>
            </a:r>
            <a:r>
              <a:rPr sz="2000" spc="-55" dirty="0">
                <a:latin typeface="Verdana" panose="020B0604030504040204"/>
                <a:cs typeface="Verdana" panose="020B0604030504040204"/>
              </a:rPr>
              <a:t>time </a:t>
            </a:r>
            <a:r>
              <a:rPr sz="2000" spc="-80" dirty="0">
                <a:latin typeface="Verdana" panose="020B0604030504040204"/>
                <a:cs typeface="Verdana" panose="020B0604030504040204"/>
              </a:rPr>
              <a:t>or </a:t>
            </a:r>
            <a:r>
              <a:rPr sz="2000" spc="-15" dirty="0">
                <a:latin typeface="Verdana" panose="020B0604030504040204"/>
                <a:cs typeface="Verdana" panose="020B0604030504040204"/>
              </a:rPr>
              <a:t>contribute </a:t>
            </a:r>
            <a:r>
              <a:rPr sz="2000" spc="-5" dirty="0">
                <a:latin typeface="Verdana" panose="020B0604030504040204"/>
                <a:cs typeface="Verdana" panose="020B0604030504040204"/>
              </a:rPr>
              <a:t>to </a:t>
            </a:r>
            <a:r>
              <a:rPr sz="2000" spc="165" dirty="0">
                <a:latin typeface="Verdana" panose="020B0604030504040204"/>
                <a:cs typeface="Verdana" panose="020B0604030504040204"/>
              </a:rPr>
              <a:t>a  </a:t>
            </a:r>
            <a:r>
              <a:rPr sz="2000" spc="-30" dirty="0">
                <a:latin typeface="Verdana" panose="020B0604030504040204"/>
                <a:cs typeface="Verdana" panose="020B0604030504040204"/>
              </a:rPr>
              <a:t>more </a:t>
            </a:r>
            <a:r>
              <a:rPr sz="2000" spc="-40" dirty="0">
                <a:latin typeface="Verdana" panose="020B0604030504040204"/>
                <a:cs typeface="Verdana" panose="020B0604030504040204"/>
              </a:rPr>
              <a:t>severe</a:t>
            </a:r>
            <a:r>
              <a:rPr sz="2000" spc="-335" dirty="0">
                <a:latin typeface="Verdana" panose="020B0604030504040204"/>
                <a:cs typeface="Verdana" panose="020B0604030504040204"/>
              </a:rPr>
              <a:t> </a:t>
            </a:r>
            <a:r>
              <a:rPr sz="2000" spc="-15" dirty="0">
                <a:latin typeface="Verdana" panose="020B0604030504040204"/>
                <a:cs typeface="Verdana" panose="020B0604030504040204"/>
              </a:rPr>
              <a:t>course</a:t>
            </a:r>
            <a:r>
              <a:rPr sz="1800" spc="-15" dirty="0">
                <a:latin typeface="Palladio Uralic"/>
                <a:cs typeface="Palladio Uralic"/>
              </a:rPr>
              <a:t>.</a:t>
            </a:r>
            <a:endParaRPr sz="1800">
              <a:latin typeface="Palladio Uralic"/>
              <a:cs typeface="Palladio Ur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412875"/>
            <a:chOff x="0" y="0"/>
            <a:chExt cx="9144000" cy="14128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334512" cy="109118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72511" y="0"/>
              <a:ext cx="1391412" cy="10911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201923" y="0"/>
              <a:ext cx="2619755" cy="10911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474370" y="2093213"/>
            <a:ext cx="8099425" cy="41529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616585" indent="-342900">
              <a:lnSpc>
                <a:spcPct val="80000"/>
              </a:lnSpc>
              <a:spcBef>
                <a:spcPts val="62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oocyte</a:t>
            </a:r>
            <a:r>
              <a:rPr sz="2200" spc="-1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maturation</a:t>
            </a:r>
            <a:r>
              <a:rPr sz="22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performed,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generally</a:t>
            </a:r>
            <a:r>
              <a:rPr sz="22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by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  </a:t>
            </a:r>
            <a:r>
              <a:rPr sz="22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injection </a:t>
            </a:r>
            <a:r>
              <a:rPr sz="22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 </a:t>
            </a:r>
            <a:r>
              <a:rPr sz="22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human </a:t>
            </a:r>
            <a:r>
              <a:rPr sz="22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chorionic </a:t>
            </a:r>
            <a:r>
              <a:rPr sz="2200" spc="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gonadotropin </a:t>
            </a:r>
            <a:r>
              <a:rPr sz="2200" spc="-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(hCG).  </a:t>
            </a:r>
            <a:r>
              <a:rPr sz="22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Commonly,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known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as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2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"trigger</a:t>
            </a:r>
            <a:r>
              <a:rPr sz="22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shot.“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 marR="120650" indent="-342900">
              <a:lnSpc>
                <a:spcPct val="80000"/>
              </a:lnSpc>
              <a:spcBef>
                <a:spcPts val="113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egg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retrieval</a:t>
            </a:r>
            <a:r>
              <a:rPr sz="22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performed</a:t>
            </a:r>
            <a:r>
              <a:rPr sz="22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at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time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usually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between  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34 </a:t>
            </a:r>
            <a:r>
              <a:rPr sz="2200" spc="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 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36 </a:t>
            </a:r>
            <a:r>
              <a:rPr sz="2200" spc="-1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hours </a:t>
            </a:r>
            <a:r>
              <a:rPr sz="22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after </a:t>
            </a:r>
            <a:r>
              <a:rPr sz="2200" spc="1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hCG</a:t>
            </a:r>
            <a:r>
              <a:rPr sz="2200" spc="-509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injection.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 indent="-342900">
              <a:lnSpc>
                <a:spcPts val="2375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Egg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retrieval</a:t>
            </a:r>
            <a:r>
              <a:rPr sz="22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usually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accomplished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by</a:t>
            </a:r>
            <a:r>
              <a:rPr sz="2200" spc="-1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transvaginal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>
              <a:lnSpc>
                <a:spcPts val="2375"/>
              </a:lnSpc>
            </a:pPr>
            <a:r>
              <a:rPr sz="22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ultrasound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aspiration.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 marR="203835" indent="-342900">
              <a:lnSpc>
                <a:spcPct val="80000"/>
              </a:lnSpc>
              <a:spcBef>
                <a:spcPts val="113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2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It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done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under</a:t>
            </a:r>
            <a:r>
              <a:rPr sz="2200" spc="-1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short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general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anesthesia,</a:t>
            </a:r>
            <a:r>
              <a:rPr sz="22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22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</a:t>
            </a:r>
            <a:r>
              <a:rPr sz="22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20</a:t>
            </a:r>
            <a:r>
              <a:rPr sz="2200" spc="-1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30 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minutes</a:t>
            </a:r>
            <a:r>
              <a:rPr sz="22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procedure.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 marR="5080" indent="-342900">
              <a:lnSpc>
                <a:spcPct val="80000"/>
              </a:lnSpc>
              <a:spcBef>
                <a:spcPts val="11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2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22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some </a:t>
            </a:r>
            <a:r>
              <a:rPr sz="2200" spc="-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circumstances, </a:t>
            </a:r>
            <a:r>
              <a:rPr sz="2200" spc="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one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or </a:t>
            </a:r>
            <a:r>
              <a:rPr sz="2200" spc="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both </a:t>
            </a:r>
            <a:r>
              <a:rPr sz="22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ovaries </a:t>
            </a:r>
            <a:r>
              <a:rPr sz="22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may </a:t>
            </a:r>
            <a:r>
              <a:rPr sz="2200" spc="-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not </a:t>
            </a:r>
            <a:r>
              <a:rPr sz="2200" spc="11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be  </a:t>
            </a:r>
            <a:r>
              <a:rPr sz="2200" spc="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accessible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by</a:t>
            </a:r>
            <a:r>
              <a:rPr sz="2200" spc="-1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transvaginal</a:t>
            </a:r>
            <a:r>
              <a:rPr sz="22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ultrasound.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Laparoscopy</a:t>
            </a:r>
            <a:r>
              <a:rPr sz="2200" spc="-1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may  </a:t>
            </a:r>
            <a:r>
              <a:rPr sz="22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then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be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used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retrieve</a:t>
            </a:r>
            <a:r>
              <a:rPr sz="22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eggs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using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small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telescope  </a:t>
            </a:r>
            <a:r>
              <a:rPr sz="2200" spc="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placed </a:t>
            </a:r>
            <a:r>
              <a:rPr sz="22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200" spc="-5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umbilicus.</a:t>
            </a:r>
            <a:endParaRPr sz="22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4479" y="0"/>
            <a:ext cx="51695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Collection of</a:t>
            </a:r>
            <a:r>
              <a:rPr sz="4400" spc="-114" dirty="0"/>
              <a:t> </a:t>
            </a:r>
            <a:r>
              <a:rPr sz="4400" dirty="0"/>
              <a:t>oocytes</a:t>
            </a:r>
            <a:endParaRPr sz="4400"/>
          </a:p>
        </p:txBody>
      </p:sp>
      <p:sp>
        <p:nvSpPr>
          <p:cNvPr id="8" name="object 8"/>
          <p:cNvSpPr/>
          <p:nvPr/>
        </p:nvSpPr>
        <p:spPr>
          <a:xfrm>
            <a:off x="6228588" y="0"/>
            <a:ext cx="2915412" cy="2607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821680" cy="10774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479" y="0"/>
            <a:ext cx="51689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Collection of</a:t>
            </a:r>
            <a:r>
              <a:rPr sz="4400" spc="-120" dirty="0"/>
              <a:t> </a:t>
            </a:r>
            <a:r>
              <a:rPr sz="4400" dirty="0"/>
              <a:t>oocytes</a:t>
            </a:r>
            <a:endParaRPr sz="4400"/>
          </a:p>
        </p:txBody>
      </p:sp>
      <p:grpSp>
        <p:nvGrpSpPr>
          <p:cNvPr id="4" name="object 4"/>
          <p:cNvGrpSpPr/>
          <p:nvPr/>
        </p:nvGrpSpPr>
        <p:grpSpPr>
          <a:xfrm>
            <a:off x="25907" y="1656588"/>
            <a:ext cx="4338955" cy="3077210"/>
            <a:chOff x="25907" y="1656588"/>
            <a:chExt cx="4338955" cy="3077210"/>
          </a:xfrm>
        </p:grpSpPr>
        <p:sp>
          <p:nvSpPr>
            <p:cNvPr id="5" name="object 5"/>
            <p:cNvSpPr/>
            <p:nvPr/>
          </p:nvSpPr>
          <p:spPr>
            <a:xfrm>
              <a:off x="35051" y="1665732"/>
              <a:ext cx="4320540" cy="30586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479" y="1661160"/>
              <a:ext cx="4330065" cy="3068320"/>
            </a:xfrm>
            <a:custGeom>
              <a:avLst/>
              <a:gdLst/>
              <a:ahLst/>
              <a:cxnLst/>
              <a:rect l="l" t="t" r="r" b="b"/>
              <a:pathLst>
                <a:path w="4330065" h="3068320">
                  <a:moveTo>
                    <a:pt x="0" y="3067812"/>
                  </a:moveTo>
                  <a:lnTo>
                    <a:pt x="4329684" y="3067812"/>
                  </a:lnTo>
                  <a:lnTo>
                    <a:pt x="4329684" y="0"/>
                  </a:lnTo>
                  <a:lnTo>
                    <a:pt x="0" y="0"/>
                  </a:lnTo>
                  <a:lnTo>
                    <a:pt x="0" y="306781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74370" y="5257291"/>
            <a:ext cx="80098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4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eggs</a:t>
            </a:r>
            <a:r>
              <a:rPr sz="24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are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aspirated</a:t>
            </a:r>
            <a:r>
              <a:rPr sz="2400" spc="-2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(removed)</a:t>
            </a:r>
            <a:r>
              <a:rPr sz="24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from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4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follicles  </a:t>
            </a:r>
            <a:r>
              <a:rPr sz="2400" spc="-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through</a:t>
            </a:r>
            <a:r>
              <a:rPr sz="24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4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needle</a:t>
            </a:r>
            <a:r>
              <a:rPr sz="24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connected</a:t>
            </a:r>
            <a:r>
              <a:rPr sz="24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24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4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suction</a:t>
            </a:r>
            <a:r>
              <a:rPr sz="2400" spc="-2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device.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75988" y="1629155"/>
            <a:ext cx="4559808" cy="3095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295679"/>
            <a:ext cx="8157209" cy="3281679"/>
          </a:xfrm>
          <a:prstGeom prst="rect">
            <a:avLst/>
          </a:prstGeom>
        </p:spPr>
        <p:txBody>
          <a:bodyPr vert="horz" wrap="square" lIns="0" tIns="156210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230"/>
              </a:spcBef>
              <a:buFont typeface="Arial" panose="020B0604020202020204"/>
              <a:buChar char="•"/>
              <a:tabLst>
                <a:tab pos="355600" algn="l"/>
              </a:tabLst>
            </a:pPr>
            <a:r>
              <a:rPr sz="2200" spc="-1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Usually </a:t>
            </a:r>
            <a:r>
              <a:rPr sz="2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around </a:t>
            </a:r>
            <a:r>
              <a:rPr sz="22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10-15 </a:t>
            </a:r>
            <a:r>
              <a:rPr sz="22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oocytes </a:t>
            </a:r>
            <a:r>
              <a:rPr sz="2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are</a:t>
            </a:r>
            <a:r>
              <a:rPr sz="2200" spc="-4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aspirated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130"/>
              </a:spcBef>
              <a:buFont typeface="Arial" panose="020B0604020202020204"/>
              <a:buChar char="•"/>
              <a:tabLst>
                <a:tab pos="355600" algn="l"/>
              </a:tabLst>
            </a:pPr>
            <a:r>
              <a:rPr sz="2200" spc="-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eggs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are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prepared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stripped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from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surrounding  </a:t>
            </a:r>
            <a:r>
              <a:rPr sz="2200" spc="-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cells.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 marR="500380" indent="-342900" algn="just">
              <a:lnSpc>
                <a:spcPct val="100000"/>
              </a:lnSpc>
              <a:spcBef>
                <a:spcPts val="1130"/>
              </a:spcBef>
              <a:buFont typeface="Arial" panose="020B0604020202020204"/>
              <a:buChar char="•"/>
              <a:tabLst>
                <a:tab pos="355600" algn="l"/>
              </a:tabLst>
            </a:pPr>
            <a:r>
              <a:rPr sz="22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After</a:t>
            </a:r>
            <a:r>
              <a:rPr sz="2200" spc="-1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eggs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are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retrieved,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they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are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examined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  </a:t>
            </a:r>
            <a:r>
              <a:rPr sz="22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laboratory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for </a:t>
            </a:r>
            <a:r>
              <a:rPr sz="22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maturity </a:t>
            </a:r>
            <a:r>
              <a:rPr sz="2200" spc="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2200" spc="-4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quality.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 marR="416560" indent="-342900" algn="just">
              <a:lnSpc>
                <a:spcPct val="100000"/>
              </a:lnSpc>
              <a:spcBef>
                <a:spcPts val="1130"/>
              </a:spcBef>
              <a:buFont typeface="Arial" panose="020B0604020202020204"/>
              <a:buChar char="•"/>
              <a:tabLst>
                <a:tab pos="355600" algn="l"/>
              </a:tabLst>
            </a:pPr>
            <a:r>
              <a:rPr sz="2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Mature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eggs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are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placed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IVF</a:t>
            </a:r>
            <a:r>
              <a:rPr sz="2200" spc="-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culture</a:t>
            </a:r>
            <a:r>
              <a:rPr sz="22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medium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  </a:t>
            </a:r>
            <a:r>
              <a:rPr sz="2200" spc="-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transferred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incubator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await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fertilization</a:t>
            </a:r>
            <a:r>
              <a:rPr sz="22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by</a:t>
            </a:r>
            <a:r>
              <a:rPr sz="2200" spc="-1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  </a:t>
            </a:r>
            <a:r>
              <a:rPr sz="2200" spc="-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sperms</a:t>
            </a:r>
            <a:endParaRPr sz="22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821680" cy="10774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479" y="0"/>
            <a:ext cx="516890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Collection of</a:t>
            </a:r>
            <a:r>
              <a:rPr sz="4400" spc="-120" dirty="0"/>
              <a:t> </a:t>
            </a:r>
            <a:r>
              <a:rPr sz="4400" dirty="0"/>
              <a:t>oocytes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1115567" y="4581144"/>
            <a:ext cx="3096768" cy="201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76444" y="4581144"/>
            <a:ext cx="3134868" cy="201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439925"/>
            <a:ext cx="8223250" cy="4430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Shortly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before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or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after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oocyte</a:t>
            </a:r>
            <a:r>
              <a:rPr sz="22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collection</a:t>
            </a:r>
            <a:r>
              <a:rPr sz="22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male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>
              <a:lnSpc>
                <a:spcPct val="100000"/>
              </a:lnSpc>
            </a:pPr>
            <a:r>
              <a:rPr sz="22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partner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will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be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asked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give</a:t>
            </a:r>
            <a:r>
              <a:rPr sz="22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sperm</a:t>
            </a:r>
            <a:r>
              <a:rPr sz="2200" spc="-1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sample.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 indent="-342900">
              <a:lnSpc>
                <a:spcPct val="100000"/>
              </a:lnSpc>
              <a:spcBef>
                <a:spcPts val="113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Sexual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abstinence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3-4</a:t>
            </a:r>
            <a:r>
              <a:rPr sz="2200" spc="-1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days</a:t>
            </a:r>
            <a:r>
              <a:rPr sz="22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should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exercised.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 indent="-342900">
              <a:lnSpc>
                <a:spcPct val="100000"/>
              </a:lnSpc>
              <a:spcBef>
                <a:spcPts val="113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Collected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about</a:t>
            </a:r>
            <a:r>
              <a:rPr sz="22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60-90</a:t>
            </a:r>
            <a:r>
              <a:rPr sz="2200" spc="-1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minutes</a:t>
            </a:r>
            <a:r>
              <a:rPr sz="22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prior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fertilization,.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 indent="-342900">
              <a:lnSpc>
                <a:spcPct val="100000"/>
              </a:lnSpc>
              <a:spcBef>
                <a:spcPts val="11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Liquefied</a:t>
            </a:r>
            <a:r>
              <a:rPr sz="22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,centrifuged,</a:t>
            </a:r>
            <a:r>
              <a:rPr sz="2200" spc="-1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suspended</a:t>
            </a:r>
            <a:r>
              <a:rPr sz="2200" spc="-1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22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culture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medium,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200" spc="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incubated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for </a:t>
            </a:r>
            <a:r>
              <a:rPr sz="22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30-60 </a:t>
            </a:r>
            <a:r>
              <a:rPr sz="2200" spc="-1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mins </a:t>
            </a:r>
            <a:r>
              <a:rPr sz="2200" spc="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at</a:t>
            </a:r>
            <a:r>
              <a:rPr sz="2200" spc="-4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5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37</a:t>
            </a:r>
            <a:r>
              <a:rPr sz="2200" spc="-535" dirty="0">
                <a:solidFill>
                  <a:srgbClr val="404040"/>
                </a:solidFill>
                <a:latin typeface="Arial" panose="020B0604020202020204"/>
                <a:cs typeface="Arial" panose="020B0604020202020204"/>
              </a:rPr>
              <a:t>⁰ </a:t>
            </a:r>
            <a:r>
              <a:rPr sz="2200" spc="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C.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 marR="251460" indent="-342900">
              <a:lnSpc>
                <a:spcPct val="100000"/>
              </a:lnSpc>
              <a:spcBef>
                <a:spcPts val="112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most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active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sperms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are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located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surface</a:t>
            </a:r>
            <a:r>
              <a:rPr sz="22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  </a:t>
            </a:r>
            <a:r>
              <a:rPr sz="22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medium.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 marR="272415" indent="-342900">
              <a:lnSpc>
                <a:spcPct val="100000"/>
              </a:lnSpc>
              <a:spcBef>
                <a:spcPts val="113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Sperm</a:t>
            </a:r>
            <a:r>
              <a:rPr sz="2200" spc="-1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may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be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obtained</a:t>
            </a:r>
            <a:r>
              <a:rPr sz="22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from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testicle,</a:t>
            </a:r>
            <a:r>
              <a:rPr sz="22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epididymis,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or  </a:t>
            </a:r>
            <a:r>
              <a:rPr sz="22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vas </a:t>
            </a:r>
            <a:r>
              <a:rPr sz="2200" spc="-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deferens </a:t>
            </a:r>
            <a:r>
              <a:rPr sz="22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from </a:t>
            </a:r>
            <a:r>
              <a:rPr sz="22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men </a:t>
            </a:r>
            <a:r>
              <a:rPr sz="2200" spc="-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whose </a:t>
            </a:r>
            <a:r>
              <a:rPr sz="22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semen </a:t>
            </a:r>
            <a:r>
              <a:rPr sz="22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 </a:t>
            </a:r>
            <a:r>
              <a:rPr sz="2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void </a:t>
            </a:r>
            <a:r>
              <a:rPr sz="22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sperm  </a:t>
            </a:r>
            <a:r>
              <a:rPr sz="22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either</a:t>
            </a:r>
            <a:r>
              <a:rPr sz="22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due</a:t>
            </a:r>
            <a:r>
              <a:rPr sz="22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obstruction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or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lack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2200" spc="-1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production.</a:t>
            </a:r>
            <a:endParaRPr sz="22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733415" cy="1091565"/>
            <a:chOff x="0" y="0"/>
            <a:chExt cx="5733415" cy="109156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938016" cy="1091184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176016" y="0"/>
              <a:ext cx="2557272" cy="10911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267" y="0"/>
            <a:ext cx="51066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Collection of</a:t>
            </a:r>
            <a:r>
              <a:rPr sz="4400" spc="-110" dirty="0"/>
              <a:t> </a:t>
            </a:r>
            <a:r>
              <a:rPr sz="4400" dirty="0"/>
              <a:t>sperms</a:t>
            </a:r>
            <a:endParaRPr sz="4400"/>
          </a:p>
        </p:txBody>
      </p:sp>
      <p:sp>
        <p:nvSpPr>
          <p:cNvPr id="7" name="object 7"/>
          <p:cNvSpPr/>
          <p:nvPr/>
        </p:nvSpPr>
        <p:spPr>
          <a:xfrm>
            <a:off x="5940552" y="0"/>
            <a:ext cx="3203447" cy="16291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58200" y="6499859"/>
            <a:ext cx="83820" cy="83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5612891"/>
            <a:ext cx="9144000" cy="984885"/>
            <a:chOff x="0" y="5612891"/>
            <a:chExt cx="9144000" cy="984885"/>
          </a:xfrm>
        </p:grpSpPr>
        <p:sp>
          <p:nvSpPr>
            <p:cNvPr id="5" name="object 5"/>
            <p:cNvSpPr/>
            <p:nvPr/>
          </p:nvSpPr>
          <p:spPr>
            <a:xfrm>
              <a:off x="568451" y="6499859"/>
              <a:ext cx="85343" cy="83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0" y="5612891"/>
              <a:ext cx="9144000" cy="984885"/>
            </a:xfrm>
            <a:custGeom>
              <a:avLst/>
              <a:gdLst/>
              <a:ahLst/>
              <a:cxnLst/>
              <a:rect l="l" t="t" r="r" b="b"/>
              <a:pathLst>
                <a:path w="9144000" h="984884">
                  <a:moveTo>
                    <a:pt x="9144000" y="0"/>
                  </a:moveTo>
                  <a:lnTo>
                    <a:pt x="0" y="0"/>
                  </a:lnTo>
                  <a:lnTo>
                    <a:pt x="0" y="984503"/>
                  </a:lnTo>
                  <a:lnTo>
                    <a:pt x="9144000" y="98450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515F5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335381" y="4279138"/>
            <a:ext cx="68884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" dirty="0">
                <a:solidFill>
                  <a:srgbClr val="FFFFFF"/>
                </a:solidFill>
                <a:latin typeface="Palladio Uralic"/>
                <a:cs typeface="Palladio Uralic"/>
              </a:rPr>
              <a:t>In-vitro</a:t>
            </a:r>
            <a:r>
              <a:rPr sz="6000" spc="-1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6000" spc="-5" dirty="0">
                <a:solidFill>
                  <a:srgbClr val="FFFFFF"/>
                </a:solidFill>
                <a:latin typeface="Palladio Uralic"/>
                <a:cs typeface="Palladio Uralic"/>
              </a:rPr>
              <a:t>Fertilization</a:t>
            </a:r>
            <a:endParaRPr sz="6000">
              <a:latin typeface="Palladio Uralic"/>
              <a:cs typeface="Palladio Ural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4572"/>
            <a:ext cx="9144000" cy="370840"/>
          </a:xfrm>
          <a:custGeom>
            <a:avLst/>
            <a:gdLst/>
            <a:ahLst/>
            <a:cxnLst/>
            <a:rect l="l" t="t" r="r" b="b"/>
            <a:pathLst>
              <a:path w="9144000" h="370840">
                <a:moveTo>
                  <a:pt x="9144000" y="0"/>
                </a:moveTo>
                <a:lnTo>
                  <a:pt x="0" y="0"/>
                </a:lnTo>
                <a:lnTo>
                  <a:pt x="0" y="370331"/>
                </a:lnTo>
                <a:lnTo>
                  <a:pt x="9144000" y="370331"/>
                </a:lnTo>
                <a:lnTo>
                  <a:pt x="9144000" y="0"/>
                </a:lnTo>
                <a:close/>
              </a:path>
            </a:pathLst>
          </a:custGeom>
          <a:solidFill>
            <a:srgbClr val="515F5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7" name="object 17"/>
          <p:cNvGrpSpPr/>
          <p:nvPr/>
        </p:nvGrpSpPr>
        <p:grpSpPr>
          <a:xfrm>
            <a:off x="35051" y="496823"/>
            <a:ext cx="7777480" cy="3550920"/>
            <a:chOff x="35051" y="496823"/>
            <a:chExt cx="7777480" cy="3550920"/>
          </a:xfrm>
        </p:grpSpPr>
        <p:sp>
          <p:nvSpPr>
            <p:cNvPr id="18" name="object 18"/>
            <p:cNvSpPr/>
            <p:nvPr/>
          </p:nvSpPr>
          <p:spPr>
            <a:xfrm>
              <a:off x="35051" y="496823"/>
              <a:ext cx="4695444" cy="35509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876799" y="496823"/>
              <a:ext cx="2935224" cy="21396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487805"/>
            <a:chOff x="0" y="0"/>
            <a:chExt cx="9144000" cy="148780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938016" cy="1008888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176016" y="0"/>
              <a:ext cx="2557272" cy="10088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448055"/>
              <a:ext cx="5023104" cy="10393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267" y="0"/>
            <a:ext cx="5105400" cy="1252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Collection of</a:t>
            </a:r>
            <a:r>
              <a:rPr sz="4400" spc="-120" dirty="0"/>
              <a:t> </a:t>
            </a:r>
            <a:r>
              <a:rPr sz="4400" dirty="0"/>
              <a:t>sperms</a:t>
            </a:r>
            <a:endParaRPr sz="4400"/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i="1" spc="-10" dirty="0">
                <a:latin typeface="Palladio Uralic"/>
                <a:cs typeface="Palladio Uralic"/>
              </a:rPr>
              <a:t>Surgical </a:t>
            </a:r>
            <a:r>
              <a:rPr i="1" spc="-5" dirty="0">
                <a:latin typeface="Palladio Uralic"/>
                <a:cs typeface="Palladio Uralic"/>
              </a:rPr>
              <a:t>sperm</a:t>
            </a:r>
            <a:r>
              <a:rPr i="1" spc="-35" dirty="0">
                <a:latin typeface="Palladio Uralic"/>
                <a:cs typeface="Palladio Uralic"/>
              </a:rPr>
              <a:t> </a:t>
            </a:r>
            <a:r>
              <a:rPr i="1" spc="-15" dirty="0">
                <a:latin typeface="Palladio Uralic"/>
                <a:cs typeface="Palladio Uralic"/>
              </a:rPr>
              <a:t>retrieval</a:t>
            </a:r>
            <a:endParaRPr i="1" spc="-15" dirty="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940552" y="0"/>
            <a:ext cx="3203447" cy="16291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56615" y="1857755"/>
            <a:ext cx="4024884" cy="30708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715255" y="1845564"/>
            <a:ext cx="4232148" cy="30723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58267" y="5323078"/>
            <a:ext cx="4126229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35" dirty="0">
                <a:latin typeface="Times New Roman" panose="02020603050405020304"/>
                <a:cs typeface="Times New Roman" panose="02020603050405020304"/>
              </a:rPr>
              <a:t>Percutaneous </a:t>
            </a:r>
            <a:r>
              <a:rPr sz="1400" b="1" spc="65" dirty="0">
                <a:latin typeface="Times New Roman" panose="02020603050405020304"/>
                <a:cs typeface="Times New Roman" panose="02020603050405020304"/>
              </a:rPr>
              <a:t>epididymal </a:t>
            </a:r>
            <a:r>
              <a:rPr sz="1400" b="1" spc="45" dirty="0">
                <a:latin typeface="Times New Roman" panose="02020603050405020304"/>
                <a:cs typeface="Times New Roman" panose="02020603050405020304"/>
              </a:rPr>
              <a:t>sperm </a:t>
            </a:r>
            <a:r>
              <a:rPr sz="1400" b="1" spc="35" dirty="0">
                <a:latin typeface="Times New Roman" panose="02020603050405020304"/>
                <a:cs typeface="Times New Roman" panose="02020603050405020304"/>
              </a:rPr>
              <a:t>aspiration</a:t>
            </a:r>
            <a:r>
              <a:rPr sz="1400" b="1" spc="-24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spc="10" dirty="0">
                <a:latin typeface="Times New Roman" panose="02020603050405020304"/>
                <a:cs typeface="Times New Roman" panose="02020603050405020304"/>
              </a:rPr>
              <a:t>(PESA)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67453" y="5303266"/>
            <a:ext cx="42367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35" dirty="0">
                <a:latin typeface="Times New Roman" panose="02020603050405020304"/>
                <a:cs typeface="Times New Roman" panose="02020603050405020304"/>
              </a:rPr>
              <a:t>Microsurgical </a:t>
            </a:r>
            <a:r>
              <a:rPr sz="1400" b="1" spc="65" dirty="0">
                <a:latin typeface="Times New Roman" panose="02020603050405020304"/>
                <a:cs typeface="Times New Roman" panose="02020603050405020304"/>
              </a:rPr>
              <a:t>epididymal</a:t>
            </a:r>
            <a:r>
              <a:rPr sz="1400" b="1" spc="-23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spc="45" dirty="0">
                <a:latin typeface="Times New Roman" panose="02020603050405020304"/>
                <a:cs typeface="Times New Roman" panose="02020603050405020304"/>
              </a:rPr>
              <a:t>sperm </a:t>
            </a:r>
            <a:r>
              <a:rPr sz="1400" b="1" spc="35" dirty="0">
                <a:latin typeface="Times New Roman" panose="02020603050405020304"/>
                <a:cs typeface="Times New Roman" panose="02020603050405020304"/>
              </a:rPr>
              <a:t>aspiration </a:t>
            </a:r>
            <a:r>
              <a:rPr sz="1400" b="1" spc="25" dirty="0">
                <a:latin typeface="Times New Roman" panose="02020603050405020304"/>
                <a:cs typeface="Times New Roman" panose="02020603050405020304"/>
              </a:rPr>
              <a:t>(MESA)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412875"/>
            <a:chOff x="0" y="0"/>
            <a:chExt cx="9144000" cy="14128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304789" cy="1077467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542788" y="0"/>
              <a:ext cx="2619756" cy="10774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4479" y="0"/>
            <a:ext cx="75107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In vitro fertilization of</a:t>
            </a:r>
            <a:r>
              <a:rPr sz="4400" spc="-130" dirty="0"/>
              <a:t> </a:t>
            </a:r>
            <a:r>
              <a:rPr sz="4400" dirty="0"/>
              <a:t>oocytes</a:t>
            </a:r>
            <a:endParaRPr sz="4400"/>
          </a:p>
        </p:txBody>
      </p:sp>
      <p:sp>
        <p:nvSpPr>
          <p:cNvPr id="6" name="object 6"/>
          <p:cNvSpPr txBox="1"/>
          <p:nvPr/>
        </p:nvSpPr>
        <p:spPr>
          <a:xfrm>
            <a:off x="258267" y="2016378"/>
            <a:ext cx="8081645" cy="314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7355" marR="5080" indent="-343535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427355" algn="l"/>
                <a:tab pos="427990" algn="l"/>
              </a:tabLst>
            </a:pPr>
            <a:r>
              <a:rPr sz="24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Fertilization </a:t>
            </a:r>
            <a:r>
              <a:rPr sz="2400" spc="-2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 </a:t>
            </a:r>
            <a:r>
              <a:rPr sz="24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started </a:t>
            </a:r>
            <a:r>
              <a:rPr sz="24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by </a:t>
            </a:r>
            <a:r>
              <a:rPr sz="2400" spc="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adding</a:t>
            </a:r>
            <a:r>
              <a:rPr sz="2400" spc="-5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10,000-50,000 </a:t>
            </a:r>
            <a:r>
              <a:rPr sz="2400" spc="-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motile  </a:t>
            </a:r>
            <a:r>
              <a:rPr sz="2400" spc="-1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sperms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 </a:t>
            </a:r>
            <a:r>
              <a:rPr sz="2400" spc="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about </a:t>
            </a:r>
            <a:r>
              <a:rPr sz="24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100 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µl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 </a:t>
            </a:r>
            <a:r>
              <a:rPr sz="24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1 </a:t>
            </a:r>
            <a:r>
              <a:rPr sz="2400" spc="-1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ml </a:t>
            </a:r>
            <a:r>
              <a:rPr sz="24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culture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medium </a:t>
            </a:r>
            <a:r>
              <a:rPr sz="24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  </a:t>
            </a:r>
            <a:r>
              <a:rPr sz="24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which</a:t>
            </a:r>
            <a:r>
              <a:rPr sz="2400" spc="-2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oocytes</a:t>
            </a:r>
            <a:r>
              <a:rPr sz="24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</a:t>
            </a:r>
            <a:r>
              <a:rPr sz="24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being</a:t>
            </a:r>
            <a:r>
              <a:rPr sz="24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incubated.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600">
              <a:latin typeface="Verdana" panose="020B0604030504040204"/>
              <a:cs typeface="Verdana" panose="020B0604030504040204"/>
            </a:endParaRPr>
          </a:p>
          <a:p>
            <a:pPr marL="355600" marR="282829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60" dirty="0">
                <a:latin typeface="Verdana" panose="020B0604030504040204"/>
                <a:cs typeface="Verdana" panose="020B0604030504040204"/>
              </a:rPr>
              <a:t>Intra-cytoplasmic </a:t>
            </a:r>
            <a:r>
              <a:rPr sz="2400" spc="-95" dirty="0">
                <a:latin typeface="Verdana" panose="020B0604030504040204"/>
                <a:cs typeface="Verdana" panose="020B0604030504040204"/>
              </a:rPr>
              <a:t>sperm</a:t>
            </a:r>
            <a:r>
              <a:rPr sz="2400" spc="-365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spc="-45" dirty="0">
                <a:latin typeface="Verdana" panose="020B0604030504040204"/>
                <a:cs typeface="Verdana" panose="020B0604030504040204"/>
              </a:rPr>
              <a:t>injection  </a:t>
            </a:r>
            <a:r>
              <a:rPr sz="2400" spc="-260" dirty="0">
                <a:latin typeface="Verdana" panose="020B0604030504040204"/>
                <a:cs typeface="Verdana" panose="020B0604030504040204"/>
              </a:rPr>
              <a:t>(ICSI) </a:t>
            </a:r>
            <a:r>
              <a:rPr sz="2400" spc="-240" dirty="0">
                <a:latin typeface="Verdana" panose="020B0604030504040204"/>
                <a:cs typeface="Verdana" panose="020B0604030504040204"/>
              </a:rPr>
              <a:t>is </a:t>
            </a:r>
            <a:r>
              <a:rPr sz="2400" spc="40" dirty="0">
                <a:latin typeface="Verdana" panose="020B0604030504040204"/>
                <a:cs typeface="Verdana" panose="020B0604030504040204"/>
              </a:rPr>
              <a:t>indicated </a:t>
            </a:r>
            <a:r>
              <a:rPr sz="2400" spc="-110" dirty="0">
                <a:latin typeface="Verdana" panose="020B0604030504040204"/>
                <a:cs typeface="Verdana" panose="020B0604030504040204"/>
              </a:rPr>
              <a:t>in </a:t>
            </a:r>
            <a:r>
              <a:rPr sz="2400" spc="-5" dirty="0">
                <a:latin typeface="Verdana" panose="020B0604030504040204"/>
                <a:cs typeface="Verdana" panose="020B0604030504040204"/>
              </a:rPr>
              <a:t>cases </a:t>
            </a:r>
            <a:r>
              <a:rPr sz="2400" spc="-20" dirty="0">
                <a:latin typeface="Verdana" panose="020B0604030504040204"/>
                <a:cs typeface="Verdana" panose="020B0604030504040204"/>
              </a:rPr>
              <a:t>where  </a:t>
            </a:r>
            <a:r>
              <a:rPr sz="2400" spc="-45" dirty="0">
                <a:latin typeface="Verdana" panose="020B0604030504040204"/>
                <a:cs typeface="Verdana" panose="020B0604030504040204"/>
              </a:rPr>
              <a:t>semen </a:t>
            </a:r>
            <a:r>
              <a:rPr sz="2400" spc="-70" dirty="0">
                <a:latin typeface="Verdana" panose="020B0604030504040204"/>
                <a:cs typeface="Verdana" panose="020B0604030504040204"/>
              </a:rPr>
              <a:t>fluid </a:t>
            </a:r>
            <a:r>
              <a:rPr sz="2400" spc="15" dirty="0">
                <a:latin typeface="Verdana" panose="020B0604030504040204"/>
                <a:cs typeface="Verdana" panose="020B0604030504040204"/>
              </a:rPr>
              <a:t>does </a:t>
            </a:r>
            <a:r>
              <a:rPr sz="2400" spc="-25" dirty="0">
                <a:latin typeface="Verdana" panose="020B0604030504040204"/>
                <a:cs typeface="Verdana" panose="020B0604030504040204"/>
              </a:rPr>
              <a:t>not </a:t>
            </a:r>
            <a:r>
              <a:rPr sz="2400" spc="25" dirty="0">
                <a:latin typeface="Verdana" panose="020B0604030504040204"/>
                <a:cs typeface="Verdana" panose="020B0604030504040204"/>
              </a:rPr>
              <a:t>contain  </a:t>
            </a:r>
            <a:r>
              <a:rPr sz="2400" spc="-114" dirty="0">
                <a:latin typeface="Verdana" panose="020B0604030504040204"/>
                <a:cs typeface="Verdana" panose="020B0604030504040204"/>
              </a:rPr>
              <a:t>sperm.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34584" y="4148328"/>
            <a:ext cx="3674364" cy="2449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412875"/>
            <a:chOff x="0" y="0"/>
            <a:chExt cx="9144000" cy="14128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6304789" cy="998220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5542788" y="0"/>
              <a:ext cx="2619756" cy="9982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78739" y="1727657"/>
            <a:ext cx="8293100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During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24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process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 </a:t>
            </a:r>
            <a:r>
              <a:rPr sz="2400" spc="-2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ICSI, </a:t>
            </a:r>
            <a:r>
              <a:rPr sz="2400" spc="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 </a:t>
            </a:r>
            <a:r>
              <a:rPr sz="24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embryologist </a:t>
            </a:r>
            <a:r>
              <a:rPr sz="24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isolates </a:t>
            </a:r>
            <a:r>
              <a:rPr sz="2400" spc="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  </a:t>
            </a:r>
            <a:r>
              <a:rPr sz="24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sperm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cell,</a:t>
            </a:r>
            <a:r>
              <a:rPr sz="24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draws</a:t>
            </a:r>
            <a:r>
              <a:rPr sz="24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it</a:t>
            </a:r>
            <a:r>
              <a:rPr sz="24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up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into</a:t>
            </a:r>
            <a:r>
              <a:rPr sz="24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microscopic</a:t>
            </a:r>
            <a:r>
              <a:rPr sz="24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needle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  </a:t>
            </a:r>
            <a:r>
              <a:rPr sz="24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injects </a:t>
            </a:r>
            <a:r>
              <a:rPr sz="2400" spc="-1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it </a:t>
            </a:r>
            <a:r>
              <a:rPr sz="2400" spc="-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inside </a:t>
            </a:r>
            <a:r>
              <a:rPr sz="2400" spc="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 oocyte </a:t>
            </a:r>
            <a:r>
              <a:rPr sz="24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using </a:t>
            </a:r>
            <a:r>
              <a:rPr sz="2400" spc="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 </a:t>
            </a:r>
            <a:r>
              <a:rPr sz="24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high </a:t>
            </a:r>
            <a:r>
              <a:rPr sz="2400" spc="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power  </a:t>
            </a:r>
            <a:r>
              <a:rPr sz="24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microscope.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4479" y="0"/>
            <a:ext cx="7510145" cy="119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 vitro fertilization of</a:t>
            </a:r>
            <a:r>
              <a:rPr sz="4400" spc="-114" dirty="0"/>
              <a:t> </a:t>
            </a:r>
            <a:r>
              <a:rPr sz="4400" spc="-5" dirty="0"/>
              <a:t>oocytes</a:t>
            </a:r>
            <a:endParaRPr sz="4400"/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200" i="1" dirty="0">
                <a:latin typeface="Palladio Uralic"/>
                <a:cs typeface="Palladio Uralic"/>
              </a:rPr>
              <a:t>Intra-cytoplasmic sperm injection</a:t>
            </a:r>
            <a:r>
              <a:rPr sz="3200" i="1" spc="-75" dirty="0">
                <a:latin typeface="Palladio Uralic"/>
                <a:cs typeface="Palladio Uralic"/>
              </a:rPr>
              <a:t> </a:t>
            </a:r>
            <a:r>
              <a:rPr sz="3200" i="1" dirty="0">
                <a:latin typeface="Palladio Uralic"/>
                <a:cs typeface="Palladio Uralic"/>
              </a:rPr>
              <a:t>(ICSI)</a:t>
            </a:r>
            <a:endParaRPr sz="32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5904" y="3429000"/>
            <a:ext cx="3240023" cy="2430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472684" y="3429000"/>
            <a:ext cx="3203448" cy="2429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849114" y="5958332"/>
            <a:ext cx="4161154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Palladio Uralic"/>
                <a:cs typeface="Palladio Uralic"/>
              </a:rPr>
              <a:t>This </a:t>
            </a:r>
            <a:r>
              <a:rPr sz="1400" spc="-5" dirty="0">
                <a:latin typeface="Palladio Uralic"/>
                <a:cs typeface="Palladio Uralic"/>
              </a:rPr>
              <a:t>pipette </a:t>
            </a:r>
            <a:r>
              <a:rPr sz="1400" dirty="0">
                <a:latin typeface="Palladio Uralic"/>
                <a:cs typeface="Palladio Uralic"/>
              </a:rPr>
              <a:t>is </a:t>
            </a:r>
            <a:r>
              <a:rPr sz="1400" spc="-5" dirty="0">
                <a:latin typeface="Palladio Uralic"/>
                <a:cs typeface="Palladio Uralic"/>
              </a:rPr>
              <a:t>then </a:t>
            </a:r>
            <a:r>
              <a:rPr sz="1400" dirty="0">
                <a:latin typeface="Palladio Uralic"/>
                <a:cs typeface="Palladio Uralic"/>
              </a:rPr>
              <a:t>manipulated to </a:t>
            </a:r>
            <a:r>
              <a:rPr sz="1400" spc="-5" dirty="0">
                <a:latin typeface="Palladio Uralic"/>
                <a:cs typeface="Palladio Uralic"/>
              </a:rPr>
              <a:t>pierce the </a:t>
            </a:r>
            <a:r>
              <a:rPr sz="1400" dirty="0">
                <a:latin typeface="Palladio Uralic"/>
                <a:cs typeface="Palladio Uralic"/>
              </a:rPr>
              <a:t>oocyte  cell membrane and </a:t>
            </a:r>
            <a:r>
              <a:rPr sz="1400" spc="-5" dirty="0">
                <a:latin typeface="Palladio Uralic"/>
                <a:cs typeface="Palladio Uralic"/>
              </a:rPr>
              <a:t>the </a:t>
            </a:r>
            <a:r>
              <a:rPr sz="1400" dirty="0">
                <a:latin typeface="Palladio Uralic"/>
                <a:cs typeface="Palladio Uralic"/>
              </a:rPr>
              <a:t>sperm is injected into </a:t>
            </a:r>
            <a:r>
              <a:rPr sz="1400" spc="-5" dirty="0">
                <a:latin typeface="Palladio Uralic"/>
                <a:cs typeface="Palladio Uralic"/>
              </a:rPr>
              <a:t>the  </a:t>
            </a:r>
            <a:r>
              <a:rPr sz="1400" dirty="0">
                <a:latin typeface="Palladio Uralic"/>
                <a:cs typeface="Palladio Uralic"/>
              </a:rPr>
              <a:t>cytoplasm</a:t>
            </a:r>
            <a:r>
              <a:rPr sz="1400" spc="-40" dirty="0">
                <a:latin typeface="Palladio Uralic"/>
                <a:cs typeface="Palladio Uralic"/>
              </a:rPr>
              <a:t> </a:t>
            </a:r>
            <a:r>
              <a:rPr sz="1400" dirty="0">
                <a:latin typeface="Palladio Uralic"/>
                <a:cs typeface="Palladio Uralic"/>
              </a:rPr>
              <a:t>.</a:t>
            </a:r>
            <a:endParaRPr sz="1400">
              <a:latin typeface="Palladio Uralic"/>
              <a:cs typeface="Palladio Ural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457" y="5879998"/>
            <a:ext cx="438721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Palladio Uralic"/>
                <a:cs typeface="Palladio Uralic"/>
              </a:rPr>
              <a:t>An </a:t>
            </a:r>
            <a:r>
              <a:rPr sz="1600" spc="-5" dirty="0">
                <a:latin typeface="Palladio Uralic"/>
                <a:cs typeface="Palladio Uralic"/>
              </a:rPr>
              <a:t>oocyte is held in place with </a:t>
            </a:r>
            <a:r>
              <a:rPr sz="1600" spc="-10" dirty="0">
                <a:latin typeface="Palladio Uralic"/>
                <a:cs typeface="Palladio Uralic"/>
              </a:rPr>
              <a:t>the </a:t>
            </a:r>
            <a:r>
              <a:rPr sz="1600" spc="-5" dirty="0">
                <a:latin typeface="Palladio Uralic"/>
                <a:cs typeface="Palladio Uralic"/>
              </a:rPr>
              <a:t>large holding  pipette on </a:t>
            </a:r>
            <a:r>
              <a:rPr sz="1600" spc="-10" dirty="0">
                <a:latin typeface="Palladio Uralic"/>
                <a:cs typeface="Palladio Uralic"/>
              </a:rPr>
              <a:t>the </a:t>
            </a:r>
            <a:r>
              <a:rPr sz="1600" spc="-5" dirty="0">
                <a:latin typeface="Palladio Uralic"/>
                <a:cs typeface="Palladio Uralic"/>
              </a:rPr>
              <a:t>left, while </a:t>
            </a:r>
            <a:r>
              <a:rPr sz="1600" spc="-10" dirty="0">
                <a:latin typeface="Palladio Uralic"/>
                <a:cs typeface="Palladio Uralic"/>
              </a:rPr>
              <a:t>the </a:t>
            </a:r>
            <a:r>
              <a:rPr sz="1600" spc="-5" dirty="0">
                <a:latin typeface="Palladio Uralic"/>
                <a:cs typeface="Palladio Uralic"/>
              </a:rPr>
              <a:t>smaller pipette is  used to </a:t>
            </a:r>
            <a:r>
              <a:rPr sz="1600" spc="-10" dirty="0">
                <a:latin typeface="Palladio Uralic"/>
                <a:cs typeface="Palladio Uralic"/>
              </a:rPr>
              <a:t>pick </a:t>
            </a:r>
            <a:r>
              <a:rPr sz="1600" spc="-5" dirty="0">
                <a:latin typeface="Palladio Uralic"/>
                <a:cs typeface="Palladio Uralic"/>
              </a:rPr>
              <a:t>up a single </a:t>
            </a:r>
            <a:r>
              <a:rPr sz="1600" spc="-10" dirty="0">
                <a:latin typeface="Palladio Uralic"/>
                <a:cs typeface="Palladio Uralic"/>
              </a:rPr>
              <a:t>live</a:t>
            </a:r>
            <a:r>
              <a:rPr sz="1600" spc="5" dirty="0">
                <a:latin typeface="Palladio Uralic"/>
                <a:cs typeface="Palladio Uralic"/>
              </a:rPr>
              <a:t> </a:t>
            </a:r>
            <a:r>
              <a:rPr sz="1600" spc="-5" dirty="0">
                <a:latin typeface="Palladio Uralic"/>
                <a:cs typeface="Palladio Uralic"/>
              </a:rPr>
              <a:t>sperm.</a:t>
            </a:r>
            <a:endParaRPr sz="1600">
              <a:latin typeface="Palladio Uralic"/>
              <a:cs typeface="Palladio Ur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162545" cy="10774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4370" y="1944115"/>
            <a:ext cx="8104505" cy="449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832485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1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Fertilisation </a:t>
            </a:r>
            <a:r>
              <a:rPr sz="2400" spc="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check </a:t>
            </a:r>
            <a:r>
              <a:rPr sz="2400" spc="-2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performed the </a:t>
            </a:r>
            <a:r>
              <a:rPr sz="24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next </a:t>
            </a:r>
            <a:r>
              <a:rPr sz="2400" spc="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day  </a:t>
            </a:r>
            <a:r>
              <a:rPr sz="24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approximately</a:t>
            </a:r>
            <a:r>
              <a:rPr sz="2400" spc="-6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18 </a:t>
            </a:r>
            <a:r>
              <a:rPr sz="2400" spc="-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hours </a:t>
            </a:r>
            <a:r>
              <a:rPr sz="24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after </a:t>
            </a:r>
            <a:r>
              <a:rPr sz="24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sperm </a:t>
            </a:r>
            <a:r>
              <a:rPr sz="24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injection </a:t>
            </a:r>
            <a:r>
              <a:rPr sz="24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or  </a:t>
            </a:r>
            <a:r>
              <a:rPr sz="24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insemination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400" spc="-5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eggs.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355600" marR="312420" indent="-342900">
              <a:lnSpc>
                <a:spcPct val="100000"/>
              </a:lnSpc>
              <a:spcBef>
                <a:spcPts val="11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Usually </a:t>
            </a:r>
            <a:r>
              <a:rPr sz="2400" spc="-3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65%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 </a:t>
            </a:r>
            <a:r>
              <a:rPr sz="2400" spc="-3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75%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 </a:t>
            </a:r>
            <a:r>
              <a:rPr sz="24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mature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eggs</a:t>
            </a:r>
            <a:r>
              <a:rPr sz="2400" spc="-5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will </a:t>
            </a:r>
            <a:r>
              <a:rPr sz="2400" spc="-11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fertilize </a:t>
            </a:r>
            <a:r>
              <a:rPr sz="24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after  </a:t>
            </a:r>
            <a:r>
              <a:rPr sz="24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insemination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355600" marR="462280" indent="-342900">
              <a:lnSpc>
                <a:spcPct val="100000"/>
              </a:lnSpc>
              <a:spcBef>
                <a:spcPts val="118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They</a:t>
            </a:r>
            <a:r>
              <a:rPr sz="24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are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cultured</a:t>
            </a:r>
            <a:r>
              <a:rPr sz="24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24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special</a:t>
            </a:r>
            <a:r>
              <a:rPr sz="2400" spc="-2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incubators</a:t>
            </a:r>
            <a:r>
              <a:rPr sz="24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24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support  </a:t>
            </a:r>
            <a:r>
              <a:rPr sz="24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division </a:t>
            </a:r>
            <a:r>
              <a:rPr sz="2400" spc="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2400" spc="-3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development.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355600" marR="5080" indent="-342900">
              <a:lnSpc>
                <a:spcPct val="100000"/>
              </a:lnSpc>
              <a:spcBef>
                <a:spcPts val="117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2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If</a:t>
            </a:r>
            <a:r>
              <a:rPr sz="24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couple</a:t>
            </a:r>
            <a:r>
              <a:rPr sz="24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has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history</a:t>
            </a:r>
            <a:r>
              <a:rPr sz="2400" spc="-2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certain</a:t>
            </a:r>
            <a:r>
              <a:rPr sz="2400" spc="-2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genetic</a:t>
            </a:r>
            <a:r>
              <a:rPr sz="2400" spc="-229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disease  </a:t>
            </a:r>
            <a:r>
              <a:rPr sz="2400" spc="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2400" spc="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gene </a:t>
            </a:r>
            <a:r>
              <a:rPr sz="24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that </a:t>
            </a:r>
            <a:r>
              <a:rPr sz="2400" spc="-2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 </a:t>
            </a:r>
            <a:r>
              <a:rPr sz="24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causing </a:t>
            </a:r>
            <a:r>
              <a:rPr sz="24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that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problem </a:t>
            </a:r>
            <a:r>
              <a:rPr sz="2400" spc="-2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  </a:t>
            </a:r>
            <a:r>
              <a:rPr sz="24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identified,</a:t>
            </a:r>
            <a:r>
              <a:rPr sz="2400" spc="-2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pre-implantation</a:t>
            </a:r>
            <a:r>
              <a:rPr sz="2400" spc="-2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genetic</a:t>
            </a:r>
            <a:r>
              <a:rPr sz="24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diagnosis</a:t>
            </a:r>
            <a:r>
              <a:rPr sz="24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may  </a:t>
            </a:r>
            <a:r>
              <a:rPr sz="2400" spc="1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</a:t>
            </a:r>
            <a:r>
              <a:rPr sz="24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done.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479" y="0"/>
            <a:ext cx="750950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In vitro fertilization of</a:t>
            </a:r>
            <a:r>
              <a:rPr sz="4400" spc="-114" dirty="0"/>
              <a:t> </a:t>
            </a:r>
            <a:r>
              <a:rPr sz="4400" spc="-5" dirty="0"/>
              <a:t>oocytes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412875"/>
            <a:chOff x="0" y="0"/>
            <a:chExt cx="9144000" cy="141287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1412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8208265" cy="9982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0200" y="0"/>
            <a:ext cx="7515225" cy="1195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In vitro </a:t>
            </a:r>
            <a:r>
              <a:rPr sz="4400" spc="-5" dirty="0"/>
              <a:t>fertilization </a:t>
            </a:r>
            <a:r>
              <a:rPr sz="4400" dirty="0"/>
              <a:t>of</a:t>
            </a:r>
            <a:r>
              <a:rPr sz="4400" spc="-80" dirty="0"/>
              <a:t> </a:t>
            </a:r>
            <a:r>
              <a:rPr sz="4400" dirty="0"/>
              <a:t>oocytes</a:t>
            </a:r>
            <a:endParaRPr sz="4400"/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200" i="1" dirty="0">
                <a:latin typeface="Palladio Uralic"/>
                <a:cs typeface="Palladio Uralic"/>
              </a:rPr>
              <a:t>Development of</a:t>
            </a:r>
            <a:r>
              <a:rPr sz="3200" i="1" spc="-50" dirty="0">
                <a:latin typeface="Palladio Uralic"/>
                <a:cs typeface="Palladio Uralic"/>
              </a:rPr>
              <a:t> </a:t>
            </a:r>
            <a:r>
              <a:rPr sz="3200" i="1" dirty="0">
                <a:latin typeface="Palladio Uralic"/>
                <a:cs typeface="Palladio Uralic"/>
              </a:rPr>
              <a:t>embryo</a:t>
            </a:r>
            <a:endParaRPr sz="3200">
              <a:latin typeface="Palladio Uralic"/>
              <a:cs typeface="Palladio Ural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9495" y="1700783"/>
            <a:ext cx="2375916" cy="2255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83864" y="1700783"/>
            <a:ext cx="2311908" cy="2255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371844" y="1700783"/>
            <a:ext cx="2311907" cy="2255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427476" y="4561332"/>
            <a:ext cx="2359152" cy="2145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18540" y="4098797"/>
            <a:ext cx="21939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75" dirty="0">
                <a:latin typeface="Times New Roman" panose="02020603050405020304"/>
                <a:cs typeface="Times New Roman" panose="02020603050405020304"/>
              </a:rPr>
              <a:t>Day </a:t>
            </a:r>
            <a:r>
              <a:rPr sz="1400" b="1" spc="-60" dirty="0">
                <a:latin typeface="Times New Roman" panose="02020603050405020304"/>
                <a:cs typeface="Times New Roman" panose="02020603050405020304"/>
              </a:rPr>
              <a:t>1: </a:t>
            </a:r>
            <a:r>
              <a:rPr sz="1400" b="1" dirty="0">
                <a:latin typeface="Times New Roman" panose="02020603050405020304"/>
                <a:cs typeface="Times New Roman" panose="02020603050405020304"/>
              </a:rPr>
              <a:t>2 </a:t>
            </a:r>
            <a:r>
              <a:rPr sz="1400" b="1" spc="60" dirty="0">
                <a:latin typeface="Times New Roman" panose="02020603050405020304"/>
                <a:cs typeface="Times New Roman" panose="02020603050405020304"/>
              </a:rPr>
              <a:t>cell</a:t>
            </a:r>
            <a:r>
              <a:rPr sz="1400" b="1" spc="-2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spc="45" dirty="0">
                <a:latin typeface="Times New Roman" panose="02020603050405020304"/>
                <a:cs typeface="Times New Roman" panose="02020603050405020304"/>
              </a:rPr>
              <a:t>stage</a:t>
            </a:r>
            <a:endParaRPr sz="14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55" dirty="0">
                <a:latin typeface="Times New Roman" panose="02020603050405020304"/>
                <a:cs typeface="Times New Roman" panose="02020603050405020304"/>
              </a:rPr>
              <a:t>male </a:t>
            </a:r>
            <a:r>
              <a:rPr sz="1400" b="1" spc="50" dirty="0">
                <a:latin typeface="Times New Roman" panose="02020603050405020304"/>
                <a:cs typeface="Times New Roman" panose="02020603050405020304"/>
              </a:rPr>
              <a:t>and </a:t>
            </a:r>
            <a:r>
              <a:rPr sz="1400" b="1" spc="65" dirty="0">
                <a:latin typeface="Times New Roman" panose="02020603050405020304"/>
                <a:cs typeface="Times New Roman" panose="02020603050405020304"/>
              </a:rPr>
              <a:t>female</a:t>
            </a:r>
            <a:r>
              <a:rPr sz="1400" b="1" spc="-2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spc="50" dirty="0">
                <a:latin typeface="Times New Roman" panose="02020603050405020304"/>
                <a:cs typeface="Times New Roman" panose="02020603050405020304"/>
              </a:rPr>
              <a:t>pronuclei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70452" y="4059427"/>
            <a:ext cx="15074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75" dirty="0">
                <a:latin typeface="Times New Roman" panose="02020603050405020304"/>
                <a:cs typeface="Times New Roman" panose="02020603050405020304"/>
              </a:rPr>
              <a:t>Day </a:t>
            </a:r>
            <a:r>
              <a:rPr sz="1400" b="1" spc="-60" dirty="0">
                <a:latin typeface="Times New Roman" panose="02020603050405020304"/>
                <a:cs typeface="Times New Roman" panose="02020603050405020304"/>
              </a:rPr>
              <a:t>2: </a:t>
            </a:r>
            <a:r>
              <a:rPr sz="1400" b="1" dirty="0">
                <a:latin typeface="Times New Roman" panose="02020603050405020304"/>
                <a:cs typeface="Times New Roman" panose="02020603050405020304"/>
              </a:rPr>
              <a:t>4 </a:t>
            </a:r>
            <a:r>
              <a:rPr sz="1400" b="1" spc="60" dirty="0">
                <a:latin typeface="Times New Roman" panose="02020603050405020304"/>
                <a:cs typeface="Times New Roman" panose="02020603050405020304"/>
              </a:rPr>
              <a:t>cell</a:t>
            </a:r>
            <a:r>
              <a:rPr sz="1400" b="1" spc="-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spc="45" dirty="0">
                <a:latin typeface="Times New Roman" panose="02020603050405020304"/>
                <a:cs typeface="Times New Roman" panose="02020603050405020304"/>
              </a:rPr>
              <a:t>stage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84111" y="4098797"/>
            <a:ext cx="15074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75" dirty="0">
                <a:latin typeface="Times New Roman" panose="02020603050405020304"/>
                <a:cs typeface="Times New Roman" panose="02020603050405020304"/>
              </a:rPr>
              <a:t>Day </a:t>
            </a:r>
            <a:r>
              <a:rPr sz="1400" b="1" spc="-60" dirty="0">
                <a:latin typeface="Times New Roman" panose="02020603050405020304"/>
                <a:cs typeface="Times New Roman" panose="02020603050405020304"/>
              </a:rPr>
              <a:t>3: </a:t>
            </a:r>
            <a:r>
              <a:rPr sz="1400" b="1" dirty="0">
                <a:latin typeface="Times New Roman" panose="02020603050405020304"/>
                <a:cs typeface="Times New Roman" panose="02020603050405020304"/>
              </a:rPr>
              <a:t>8 </a:t>
            </a:r>
            <a:r>
              <a:rPr sz="1400" b="1" spc="60" dirty="0">
                <a:latin typeface="Times New Roman" panose="02020603050405020304"/>
                <a:cs typeface="Times New Roman" panose="02020603050405020304"/>
              </a:rPr>
              <a:t>cell</a:t>
            </a:r>
            <a:r>
              <a:rPr sz="1400" b="1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spc="45" dirty="0">
                <a:latin typeface="Times New Roman" panose="02020603050405020304"/>
                <a:cs typeface="Times New Roman" panose="02020603050405020304"/>
              </a:rPr>
              <a:t>stage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19927" y="6331407"/>
            <a:ext cx="25215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75" dirty="0">
                <a:latin typeface="Times New Roman" panose="02020603050405020304"/>
                <a:cs typeface="Times New Roman" panose="02020603050405020304"/>
              </a:rPr>
              <a:t>Day </a:t>
            </a:r>
            <a:r>
              <a:rPr sz="1400" b="1" spc="-60" dirty="0">
                <a:latin typeface="Times New Roman" panose="02020603050405020304"/>
                <a:cs typeface="Times New Roman" panose="02020603050405020304"/>
              </a:rPr>
              <a:t>5: </a:t>
            </a:r>
            <a:r>
              <a:rPr sz="1400" b="1" spc="45" dirty="0">
                <a:latin typeface="Times New Roman" panose="02020603050405020304"/>
                <a:cs typeface="Times New Roman" panose="02020603050405020304"/>
              </a:rPr>
              <a:t>blastocyst </a:t>
            </a:r>
            <a:r>
              <a:rPr sz="1400" b="1" dirty="0">
                <a:latin typeface="Times New Roman" panose="02020603050405020304"/>
                <a:cs typeface="Times New Roman" panose="02020603050405020304"/>
              </a:rPr>
              <a:t>(200-300</a:t>
            </a:r>
            <a:r>
              <a:rPr sz="1400" b="1" spc="-12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00" b="1" spc="45" dirty="0">
                <a:latin typeface="Times New Roman" panose="02020603050405020304"/>
                <a:cs typeface="Times New Roman" panose="02020603050405020304"/>
              </a:rPr>
              <a:t>cell)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2270" marR="318135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81635" algn="l"/>
                <a:tab pos="382270" algn="l"/>
              </a:tabLst>
            </a:pPr>
            <a:r>
              <a:rPr spc="-90" dirty="0"/>
              <a:t>Embryo</a:t>
            </a:r>
            <a:r>
              <a:rPr spc="-175" dirty="0"/>
              <a:t> </a:t>
            </a:r>
            <a:r>
              <a:rPr spc="-110" dirty="0"/>
              <a:t>transfer</a:t>
            </a:r>
            <a:r>
              <a:rPr spc="-180" dirty="0"/>
              <a:t> </a:t>
            </a:r>
            <a:r>
              <a:rPr spc="-10" dirty="0"/>
              <a:t>may</a:t>
            </a:r>
            <a:r>
              <a:rPr spc="-180" dirty="0"/>
              <a:t> </a:t>
            </a:r>
            <a:r>
              <a:rPr spc="130" dirty="0"/>
              <a:t>be</a:t>
            </a:r>
            <a:r>
              <a:rPr spc="-175" dirty="0"/>
              <a:t> </a:t>
            </a:r>
            <a:r>
              <a:rPr spc="-20" dirty="0"/>
              <a:t>performed</a:t>
            </a:r>
            <a:r>
              <a:rPr spc="-180" dirty="0"/>
              <a:t> </a:t>
            </a:r>
            <a:r>
              <a:rPr spc="25" dirty="0"/>
              <a:t>on</a:t>
            </a:r>
            <a:r>
              <a:rPr spc="-170" dirty="0"/>
              <a:t> </a:t>
            </a:r>
            <a:r>
              <a:rPr spc="65" dirty="0"/>
              <a:t>day</a:t>
            </a:r>
            <a:r>
              <a:rPr spc="-180" dirty="0"/>
              <a:t> </a:t>
            </a:r>
            <a:r>
              <a:rPr spc="-204" dirty="0"/>
              <a:t>2,</a:t>
            </a:r>
            <a:r>
              <a:rPr spc="-195" dirty="0"/>
              <a:t> </a:t>
            </a:r>
            <a:r>
              <a:rPr spc="-200" dirty="0"/>
              <a:t>3</a:t>
            </a:r>
            <a:r>
              <a:rPr spc="-180" dirty="0"/>
              <a:t> </a:t>
            </a:r>
            <a:r>
              <a:rPr spc="-95" dirty="0"/>
              <a:t>or</a:t>
            </a:r>
            <a:r>
              <a:rPr spc="-170" dirty="0"/>
              <a:t> </a:t>
            </a:r>
            <a:r>
              <a:rPr spc="-200" dirty="0"/>
              <a:t>5  </a:t>
            </a:r>
            <a:r>
              <a:rPr spc="-55" dirty="0"/>
              <a:t>post</a:t>
            </a:r>
            <a:r>
              <a:rPr spc="-175" dirty="0"/>
              <a:t> </a:t>
            </a:r>
            <a:r>
              <a:rPr spc="-105" dirty="0"/>
              <a:t>fertilization.</a:t>
            </a:r>
            <a:endParaRPr spc="-105" dirty="0"/>
          </a:p>
          <a:p>
            <a:pPr marL="382270" marR="5080" indent="-342900">
              <a:lnSpc>
                <a:spcPct val="100000"/>
              </a:lnSpc>
              <a:spcBef>
                <a:spcPts val="1175"/>
              </a:spcBef>
              <a:buFont typeface="Arial" panose="020B0604020202020204"/>
              <a:buChar char="•"/>
              <a:tabLst>
                <a:tab pos="381635" algn="l"/>
                <a:tab pos="382270" algn="l"/>
              </a:tabLst>
            </a:pPr>
            <a:r>
              <a:rPr spc="85" dirty="0"/>
              <a:t>One</a:t>
            </a:r>
            <a:r>
              <a:rPr spc="-185" dirty="0"/>
              <a:t> </a:t>
            </a:r>
            <a:r>
              <a:rPr spc="-95" dirty="0"/>
              <a:t>or</a:t>
            </a:r>
            <a:r>
              <a:rPr spc="-180" dirty="0"/>
              <a:t> </a:t>
            </a:r>
            <a:r>
              <a:rPr spc="-40" dirty="0"/>
              <a:t>more</a:t>
            </a:r>
            <a:r>
              <a:rPr spc="-175" dirty="0"/>
              <a:t> </a:t>
            </a:r>
            <a:r>
              <a:rPr spc="-65" dirty="0"/>
              <a:t>embryos</a:t>
            </a:r>
            <a:r>
              <a:rPr spc="-175" dirty="0"/>
              <a:t> </a:t>
            </a:r>
            <a:r>
              <a:rPr spc="-10" dirty="0"/>
              <a:t>suspended</a:t>
            </a:r>
            <a:r>
              <a:rPr spc="-170" dirty="0"/>
              <a:t> </a:t>
            </a:r>
            <a:r>
              <a:rPr spc="-110" dirty="0"/>
              <a:t>in</a:t>
            </a:r>
            <a:r>
              <a:rPr spc="-210" dirty="0"/>
              <a:t> </a:t>
            </a:r>
            <a:r>
              <a:rPr spc="195" dirty="0"/>
              <a:t>a</a:t>
            </a:r>
            <a:r>
              <a:rPr spc="-185" dirty="0"/>
              <a:t> </a:t>
            </a:r>
            <a:r>
              <a:rPr spc="20" dirty="0"/>
              <a:t>drop</a:t>
            </a:r>
            <a:r>
              <a:rPr spc="-180" dirty="0"/>
              <a:t> </a:t>
            </a:r>
            <a:r>
              <a:rPr spc="10" dirty="0"/>
              <a:t>of</a:t>
            </a:r>
            <a:r>
              <a:rPr spc="-185" dirty="0"/>
              <a:t> </a:t>
            </a:r>
            <a:r>
              <a:rPr spc="-45" dirty="0"/>
              <a:t>culture  </a:t>
            </a:r>
            <a:r>
              <a:rPr spc="-20" dirty="0"/>
              <a:t>medium </a:t>
            </a:r>
            <a:r>
              <a:rPr spc="5" dirty="0"/>
              <a:t>are </a:t>
            </a:r>
            <a:r>
              <a:rPr dirty="0"/>
              <a:t>drawn </a:t>
            </a:r>
            <a:r>
              <a:rPr spc="-60" dirty="0"/>
              <a:t>into </a:t>
            </a:r>
            <a:r>
              <a:rPr spc="195" dirty="0"/>
              <a:t>a </a:t>
            </a:r>
            <a:r>
              <a:rPr spc="-110" dirty="0"/>
              <a:t>transfer </a:t>
            </a:r>
            <a:r>
              <a:rPr spc="-15" dirty="0"/>
              <a:t>catheter, </a:t>
            </a:r>
            <a:r>
              <a:rPr spc="195" dirty="0"/>
              <a:t>a </a:t>
            </a:r>
            <a:r>
              <a:rPr spc="-50" dirty="0"/>
              <a:t>long,  </a:t>
            </a:r>
            <a:r>
              <a:rPr spc="-105" dirty="0"/>
              <a:t>thin</a:t>
            </a:r>
            <a:r>
              <a:rPr spc="-220" dirty="0"/>
              <a:t> </a:t>
            </a:r>
            <a:r>
              <a:rPr spc="-125" dirty="0"/>
              <a:t>sterile</a:t>
            </a:r>
            <a:r>
              <a:rPr spc="-210" dirty="0"/>
              <a:t> </a:t>
            </a:r>
            <a:r>
              <a:rPr spc="15" dirty="0"/>
              <a:t>tube</a:t>
            </a:r>
            <a:r>
              <a:rPr spc="-180" dirty="0"/>
              <a:t> </a:t>
            </a:r>
            <a:r>
              <a:rPr spc="-80" dirty="0"/>
              <a:t>with</a:t>
            </a:r>
            <a:r>
              <a:rPr spc="-204" dirty="0"/>
              <a:t> </a:t>
            </a:r>
            <a:r>
              <a:rPr spc="195" dirty="0"/>
              <a:t>a</a:t>
            </a:r>
            <a:r>
              <a:rPr spc="-195" dirty="0"/>
              <a:t> </a:t>
            </a:r>
            <a:r>
              <a:rPr spc="-105" dirty="0"/>
              <a:t>syringe</a:t>
            </a:r>
            <a:r>
              <a:rPr spc="-195" dirty="0"/>
              <a:t> </a:t>
            </a:r>
            <a:r>
              <a:rPr spc="25" dirty="0"/>
              <a:t>on</a:t>
            </a:r>
            <a:r>
              <a:rPr spc="-180" dirty="0"/>
              <a:t> </a:t>
            </a:r>
            <a:r>
              <a:rPr spc="60" dirty="0"/>
              <a:t>one</a:t>
            </a:r>
            <a:r>
              <a:rPr spc="-190" dirty="0"/>
              <a:t> </a:t>
            </a:r>
            <a:r>
              <a:rPr dirty="0"/>
              <a:t>end.</a:t>
            </a:r>
            <a:endParaRPr dirty="0"/>
          </a:p>
          <a:p>
            <a:pPr marL="382270" marR="651510" indent="-342900">
              <a:lnSpc>
                <a:spcPct val="100000"/>
              </a:lnSpc>
              <a:spcBef>
                <a:spcPts val="1180"/>
              </a:spcBef>
              <a:buFont typeface="Arial" panose="020B0604020202020204"/>
              <a:buChar char="•"/>
              <a:tabLst>
                <a:tab pos="381635" algn="l"/>
                <a:tab pos="382270" algn="l"/>
              </a:tabLst>
            </a:pPr>
            <a:r>
              <a:rPr spc="-135" dirty="0"/>
              <a:t>The</a:t>
            </a:r>
            <a:r>
              <a:rPr spc="-160" dirty="0"/>
              <a:t> </a:t>
            </a:r>
            <a:r>
              <a:rPr spc="-35" dirty="0"/>
              <a:t>physician</a:t>
            </a:r>
            <a:r>
              <a:rPr spc="-225" dirty="0"/>
              <a:t> </a:t>
            </a:r>
            <a:r>
              <a:rPr spc="-45" dirty="0"/>
              <a:t>gently</a:t>
            </a:r>
            <a:r>
              <a:rPr spc="-180" dirty="0"/>
              <a:t> </a:t>
            </a:r>
            <a:r>
              <a:rPr spc="-30" dirty="0"/>
              <a:t>guides</a:t>
            </a:r>
            <a:r>
              <a:rPr spc="-200" dirty="0"/>
              <a:t> </a:t>
            </a:r>
            <a:r>
              <a:rPr spc="-20" dirty="0"/>
              <a:t>the</a:t>
            </a:r>
            <a:r>
              <a:rPr spc="-180" dirty="0"/>
              <a:t> </a:t>
            </a:r>
            <a:r>
              <a:rPr spc="-50" dirty="0"/>
              <a:t>tip</a:t>
            </a:r>
            <a:r>
              <a:rPr spc="-210" dirty="0"/>
              <a:t> </a:t>
            </a:r>
            <a:r>
              <a:rPr spc="10" dirty="0"/>
              <a:t>of</a:t>
            </a:r>
            <a:r>
              <a:rPr spc="-180" dirty="0"/>
              <a:t> </a:t>
            </a:r>
            <a:r>
              <a:rPr spc="-20" dirty="0"/>
              <a:t>the</a:t>
            </a:r>
            <a:r>
              <a:rPr spc="-175" dirty="0"/>
              <a:t> </a:t>
            </a:r>
            <a:r>
              <a:rPr spc="-110" dirty="0"/>
              <a:t>transfer  </a:t>
            </a:r>
            <a:r>
              <a:rPr spc="15" dirty="0"/>
              <a:t>catheter</a:t>
            </a:r>
            <a:r>
              <a:rPr spc="-180" dirty="0"/>
              <a:t> </a:t>
            </a:r>
            <a:r>
              <a:rPr spc="-55" dirty="0"/>
              <a:t>through</a:t>
            </a:r>
            <a:r>
              <a:rPr spc="-180" dirty="0"/>
              <a:t> </a:t>
            </a:r>
            <a:r>
              <a:rPr spc="-20" dirty="0"/>
              <a:t>the</a:t>
            </a:r>
            <a:r>
              <a:rPr spc="-180" dirty="0"/>
              <a:t> </a:t>
            </a:r>
            <a:r>
              <a:rPr spc="-70" dirty="0"/>
              <a:t>cervix</a:t>
            </a:r>
            <a:r>
              <a:rPr spc="-220" dirty="0"/>
              <a:t> </a:t>
            </a:r>
            <a:r>
              <a:rPr spc="90" dirty="0"/>
              <a:t>and</a:t>
            </a:r>
            <a:r>
              <a:rPr spc="-170" dirty="0"/>
              <a:t> </a:t>
            </a:r>
            <a:r>
              <a:rPr spc="40" dirty="0"/>
              <a:t>places</a:t>
            </a:r>
            <a:r>
              <a:rPr spc="-165" dirty="0"/>
              <a:t> </a:t>
            </a:r>
            <a:r>
              <a:rPr spc="-20" dirty="0"/>
              <a:t>the</a:t>
            </a:r>
            <a:r>
              <a:rPr spc="-195" dirty="0"/>
              <a:t> </a:t>
            </a:r>
            <a:r>
              <a:rPr spc="-75" dirty="0"/>
              <a:t>fluid  </a:t>
            </a:r>
            <a:r>
              <a:rPr spc="5" dirty="0"/>
              <a:t>containing</a:t>
            </a:r>
            <a:r>
              <a:rPr spc="-225" dirty="0"/>
              <a:t> </a:t>
            </a:r>
            <a:r>
              <a:rPr spc="-20" dirty="0"/>
              <a:t>the</a:t>
            </a:r>
            <a:r>
              <a:rPr spc="-185" dirty="0"/>
              <a:t> </a:t>
            </a:r>
            <a:r>
              <a:rPr spc="-65" dirty="0"/>
              <a:t>embryos</a:t>
            </a:r>
            <a:r>
              <a:rPr spc="-185" dirty="0"/>
              <a:t> </a:t>
            </a:r>
            <a:r>
              <a:rPr spc="-60" dirty="0"/>
              <a:t>into</a:t>
            </a:r>
            <a:r>
              <a:rPr spc="-210" dirty="0"/>
              <a:t> </a:t>
            </a:r>
            <a:r>
              <a:rPr spc="-20" dirty="0"/>
              <a:t>the</a:t>
            </a:r>
            <a:r>
              <a:rPr spc="-180" dirty="0"/>
              <a:t> </a:t>
            </a:r>
            <a:r>
              <a:rPr spc="-65" dirty="0"/>
              <a:t>uterine</a:t>
            </a:r>
            <a:r>
              <a:rPr spc="-215" dirty="0"/>
              <a:t> </a:t>
            </a:r>
            <a:r>
              <a:rPr spc="-5" dirty="0"/>
              <a:t>cavity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847844" cy="10774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479" y="0"/>
            <a:ext cx="405955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Embryo</a:t>
            </a:r>
            <a:r>
              <a:rPr sz="4400" spc="-80" dirty="0"/>
              <a:t> </a:t>
            </a:r>
            <a:r>
              <a:rPr sz="4400" dirty="0"/>
              <a:t>transfer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479" y="0"/>
            <a:ext cx="405955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5" dirty="0"/>
              <a:t>Embryo</a:t>
            </a:r>
            <a:r>
              <a:rPr sz="4400" spc="-80" dirty="0"/>
              <a:t> </a:t>
            </a:r>
            <a:r>
              <a:rPr sz="4400" dirty="0"/>
              <a:t>transfer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467868" y="1124711"/>
            <a:ext cx="8208264" cy="54848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275206"/>
            <a:ext cx="8237220" cy="3928110"/>
          </a:xfrm>
          <a:prstGeom prst="rect">
            <a:avLst/>
          </a:prstGeom>
        </p:spPr>
        <p:txBody>
          <a:bodyPr vert="horz" wrap="square" lIns="0" tIns="1771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9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Related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age</a:t>
            </a:r>
            <a:r>
              <a:rPr sz="24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embryo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quality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469900">
              <a:lnSpc>
                <a:spcPct val="100000"/>
              </a:lnSpc>
              <a:spcBef>
                <a:spcPts val="1090"/>
              </a:spcBef>
            </a:pPr>
            <a:r>
              <a:rPr sz="2000" dirty="0">
                <a:solidFill>
                  <a:srgbClr val="7E7E7E"/>
                </a:solidFill>
                <a:latin typeface="Courier New" panose="02070309020205020404"/>
                <a:cs typeface="Courier New" panose="02070309020205020404"/>
              </a:rPr>
              <a:t>o </a:t>
            </a:r>
            <a:r>
              <a:rPr sz="2000" spc="-25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&lt;35 </a:t>
            </a:r>
            <a:r>
              <a:rPr sz="2000" spc="-42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=</a:t>
            </a:r>
            <a:r>
              <a:rPr sz="2000" spc="-21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6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2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7E7E7E"/>
                </a:solidFill>
                <a:latin typeface="Courier New" panose="02070309020205020404"/>
                <a:cs typeface="Courier New" panose="02070309020205020404"/>
              </a:rPr>
              <a:t>o </a:t>
            </a:r>
            <a:r>
              <a:rPr sz="2000" spc="-18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35-37 </a:t>
            </a:r>
            <a:r>
              <a:rPr sz="2000" spc="-42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=</a:t>
            </a:r>
            <a:r>
              <a:rPr sz="2000" spc="-35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9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2-3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7E7E7E"/>
                </a:solidFill>
                <a:latin typeface="Courier New" panose="02070309020205020404"/>
                <a:cs typeface="Courier New" panose="02070309020205020404"/>
              </a:rPr>
              <a:t>o </a:t>
            </a:r>
            <a:r>
              <a:rPr sz="2000" spc="-18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38-40 </a:t>
            </a:r>
            <a:r>
              <a:rPr sz="2000" spc="-42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=</a:t>
            </a:r>
            <a:r>
              <a:rPr sz="2000" spc="-35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9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3-4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solidFill>
                  <a:srgbClr val="7E7E7E"/>
                </a:solidFill>
                <a:latin typeface="Courier New" panose="02070309020205020404"/>
                <a:cs typeface="Courier New" panose="02070309020205020404"/>
              </a:rPr>
              <a:t>o </a:t>
            </a:r>
            <a:r>
              <a:rPr sz="2000" spc="-25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&gt;40 </a:t>
            </a:r>
            <a:r>
              <a:rPr sz="2000" spc="-42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= </a:t>
            </a:r>
            <a:r>
              <a:rPr sz="2000" spc="3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up </a:t>
            </a:r>
            <a:r>
              <a:rPr sz="2000" spc="-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2000" spc="-45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6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5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</a:pPr>
            <a:endParaRPr sz="26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Verdana" panose="020B0604030504040204"/>
              <a:cs typeface="Verdana" panose="020B0604030504040204"/>
            </a:endParaRPr>
          </a:p>
          <a:p>
            <a:pPr marL="355600" marR="508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For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patients</a:t>
            </a:r>
            <a:r>
              <a:rPr sz="2400" spc="-2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with</a:t>
            </a:r>
            <a:r>
              <a:rPr sz="24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2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or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more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failed</a:t>
            </a:r>
            <a:r>
              <a:rPr sz="2400" spc="-2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IVF</a:t>
            </a:r>
            <a:r>
              <a:rPr sz="24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cycles,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or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4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poor  </a:t>
            </a:r>
            <a:r>
              <a:rPr sz="24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prognosis, </a:t>
            </a:r>
            <a:r>
              <a:rPr sz="2400" spc="1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can </a:t>
            </a:r>
            <a:r>
              <a:rPr sz="2400" spc="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add </a:t>
            </a:r>
            <a:r>
              <a:rPr sz="24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more </a:t>
            </a:r>
            <a:r>
              <a:rPr sz="2400" spc="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based </a:t>
            </a:r>
            <a:r>
              <a:rPr sz="2400" spc="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on </a:t>
            </a:r>
            <a:r>
              <a:rPr sz="24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clinical  </a:t>
            </a:r>
            <a:r>
              <a:rPr sz="24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judgement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479" y="0"/>
            <a:ext cx="5453380" cy="1071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" dirty="0"/>
              <a:t>Embryo</a:t>
            </a:r>
            <a:r>
              <a:rPr sz="4000" spc="10" dirty="0"/>
              <a:t> </a:t>
            </a:r>
            <a:r>
              <a:rPr sz="4000" spc="-5" dirty="0"/>
              <a:t>transfer</a:t>
            </a:r>
            <a:endParaRPr sz="4000"/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2800" i="1" spc="-10" dirty="0">
                <a:latin typeface="Palladio Uralic"/>
                <a:cs typeface="Palladio Uralic"/>
              </a:rPr>
              <a:t>How </a:t>
            </a:r>
            <a:r>
              <a:rPr sz="2800" i="1" spc="-5" dirty="0">
                <a:latin typeface="Palladio Uralic"/>
                <a:cs typeface="Palladio Uralic"/>
              </a:rPr>
              <a:t>Many Embryos </a:t>
            </a:r>
            <a:r>
              <a:rPr sz="2800" i="1" spc="-25" dirty="0">
                <a:latin typeface="Palladio Uralic"/>
                <a:cs typeface="Palladio Uralic"/>
              </a:rPr>
              <a:t>are</a:t>
            </a:r>
            <a:r>
              <a:rPr sz="2800" i="1" spc="5" dirty="0">
                <a:latin typeface="Palladio Uralic"/>
                <a:cs typeface="Palladio Uralic"/>
              </a:rPr>
              <a:t> </a:t>
            </a:r>
            <a:r>
              <a:rPr sz="2800" i="1" spc="-35" dirty="0">
                <a:latin typeface="Palladio Uralic"/>
                <a:cs typeface="Palladio Uralic"/>
              </a:rPr>
              <a:t>Transferred?</a:t>
            </a:r>
            <a:endParaRPr sz="2800">
              <a:latin typeface="Palladio Uralic"/>
              <a:cs typeface="Palladio Ur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58200" y="6499859"/>
            <a:ext cx="83820" cy="83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68451" y="6499859"/>
            <a:ext cx="85343" cy="83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240665" y="1414144"/>
            <a:ext cx="2684145" cy="518795"/>
            <a:chOff x="240665" y="1414144"/>
            <a:chExt cx="2684145" cy="518795"/>
          </a:xfrm>
        </p:grpSpPr>
        <p:sp>
          <p:nvSpPr>
            <p:cNvPr id="6" name="object 6"/>
            <p:cNvSpPr/>
            <p:nvPr/>
          </p:nvSpPr>
          <p:spPr>
            <a:xfrm>
              <a:off x="255270" y="1428749"/>
              <a:ext cx="2654935" cy="489584"/>
            </a:xfrm>
            <a:custGeom>
              <a:avLst/>
              <a:gdLst/>
              <a:ahLst/>
              <a:cxnLst/>
              <a:rect l="l" t="t" r="r" b="b"/>
              <a:pathLst>
                <a:path w="2654935" h="489585">
                  <a:moveTo>
                    <a:pt x="2654808" y="0"/>
                  </a:moveTo>
                  <a:lnTo>
                    <a:pt x="0" y="0"/>
                  </a:lnTo>
                  <a:lnTo>
                    <a:pt x="0" y="489203"/>
                  </a:lnTo>
                  <a:lnTo>
                    <a:pt x="2654808" y="489203"/>
                  </a:lnTo>
                  <a:lnTo>
                    <a:pt x="2654808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55270" y="1428749"/>
              <a:ext cx="2654935" cy="489584"/>
            </a:xfrm>
            <a:custGeom>
              <a:avLst/>
              <a:gdLst/>
              <a:ahLst/>
              <a:cxnLst/>
              <a:rect l="l" t="t" r="r" b="b"/>
              <a:pathLst>
                <a:path w="2654935" h="489585">
                  <a:moveTo>
                    <a:pt x="0" y="489203"/>
                  </a:moveTo>
                  <a:lnTo>
                    <a:pt x="2654808" y="489203"/>
                  </a:lnTo>
                  <a:lnTo>
                    <a:pt x="2654808" y="0"/>
                  </a:lnTo>
                  <a:lnTo>
                    <a:pt x="0" y="0"/>
                  </a:lnTo>
                  <a:lnTo>
                    <a:pt x="0" y="489203"/>
                  </a:lnTo>
                  <a:close/>
                </a:path>
              </a:pathLst>
            </a:custGeom>
            <a:ln w="28956">
              <a:solidFill>
                <a:srgbClr val="5F76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240791" y="1414272"/>
            <a:ext cx="2684145" cy="51815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708660">
              <a:lnSpc>
                <a:spcPct val="100000"/>
              </a:lnSpc>
              <a:spcBef>
                <a:spcPts val="865"/>
              </a:spcBef>
            </a:pPr>
            <a:r>
              <a:rPr sz="1700" spc="-15" dirty="0">
                <a:solidFill>
                  <a:srgbClr val="FFFFFF"/>
                </a:solidFill>
                <a:latin typeface="Palladio Uralic"/>
                <a:cs typeface="Palladio Uralic"/>
              </a:rPr>
              <a:t>Women's</a:t>
            </a:r>
            <a:r>
              <a:rPr sz="1700" spc="-4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1700" dirty="0">
                <a:solidFill>
                  <a:srgbClr val="FFFFFF"/>
                </a:solidFill>
                <a:latin typeface="Palladio Uralic"/>
                <a:cs typeface="Palladio Uralic"/>
              </a:rPr>
              <a:t>age</a:t>
            </a:r>
            <a:endParaRPr sz="1700">
              <a:latin typeface="Palladio Uralic"/>
              <a:cs typeface="Palladio Ural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6115" y="1898903"/>
            <a:ext cx="3113532" cy="49590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32333" y="2002663"/>
            <a:ext cx="2403475" cy="330072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84785" marR="5080" indent="-172720">
              <a:lnSpc>
                <a:spcPct val="101000"/>
              </a:lnSpc>
              <a:spcBef>
                <a:spcPts val="80"/>
              </a:spcBef>
              <a:buChar char="•"/>
              <a:tabLst>
                <a:tab pos="185420" algn="l"/>
              </a:tabLst>
            </a:pPr>
            <a:r>
              <a:rPr sz="1700" dirty="0">
                <a:latin typeface="Palladio Uralic"/>
                <a:cs typeface="Palladio Uralic"/>
              </a:rPr>
              <a:t>Less </a:t>
            </a:r>
            <a:r>
              <a:rPr sz="1700" spc="-5" dirty="0">
                <a:latin typeface="Palladio Uralic"/>
                <a:cs typeface="Palladio Uralic"/>
              </a:rPr>
              <a:t>than </a:t>
            </a:r>
            <a:r>
              <a:rPr sz="1700" dirty="0">
                <a:latin typeface="Palladio Uralic"/>
                <a:cs typeface="Palladio Uralic"/>
              </a:rPr>
              <a:t>35 </a:t>
            </a:r>
            <a:r>
              <a:rPr sz="1700" spc="-5" dirty="0">
                <a:latin typeface="Palladio Uralic"/>
                <a:cs typeface="Palladio Uralic"/>
              </a:rPr>
              <a:t>years old  (41-43%). </a:t>
            </a:r>
            <a:r>
              <a:rPr sz="1700" dirty="0">
                <a:latin typeface="Palladio Uralic"/>
                <a:cs typeface="Palladio Uralic"/>
              </a:rPr>
              <a:t>In our</a:t>
            </a:r>
            <a:r>
              <a:rPr sz="1700" spc="-85" dirty="0">
                <a:latin typeface="Palladio Uralic"/>
                <a:cs typeface="Palladio Uralic"/>
              </a:rPr>
              <a:t> </a:t>
            </a:r>
            <a:r>
              <a:rPr sz="1700" spc="-10" dirty="0">
                <a:latin typeface="Palladio Uralic"/>
                <a:cs typeface="Palladio Uralic"/>
              </a:rPr>
              <a:t>center,  </a:t>
            </a:r>
            <a:r>
              <a:rPr sz="1700" spc="-5" dirty="0">
                <a:latin typeface="Palladio Uralic"/>
                <a:cs typeface="Palladio Uralic"/>
              </a:rPr>
              <a:t>65-70%.</a:t>
            </a:r>
            <a:endParaRPr sz="1700">
              <a:latin typeface="Palladio Uralic"/>
              <a:cs typeface="Palladio Uralic"/>
            </a:endParaRPr>
          </a:p>
          <a:p>
            <a:pPr marL="184785" marR="275590" indent="-172720" algn="just">
              <a:lnSpc>
                <a:spcPct val="101000"/>
              </a:lnSpc>
              <a:spcBef>
                <a:spcPts val="335"/>
              </a:spcBef>
              <a:buChar char="•"/>
              <a:tabLst>
                <a:tab pos="185420" algn="l"/>
              </a:tabLst>
            </a:pPr>
            <a:r>
              <a:rPr sz="1700" spc="-5" dirty="0">
                <a:latin typeface="Palladio Uralic"/>
                <a:cs typeface="Palladio Uralic"/>
              </a:rPr>
              <a:t>Between 35-37</a:t>
            </a:r>
            <a:r>
              <a:rPr sz="1700" spc="-65" dirty="0">
                <a:latin typeface="Palladio Uralic"/>
                <a:cs typeface="Palladio Uralic"/>
              </a:rPr>
              <a:t> </a:t>
            </a:r>
            <a:r>
              <a:rPr sz="1700" spc="-5" dirty="0">
                <a:latin typeface="Palladio Uralic"/>
                <a:cs typeface="Palladio Uralic"/>
              </a:rPr>
              <a:t>years  </a:t>
            </a:r>
            <a:r>
              <a:rPr sz="1700" dirty="0">
                <a:latin typeface="Palladio Uralic"/>
                <a:cs typeface="Palladio Uralic"/>
              </a:rPr>
              <a:t>old </a:t>
            </a:r>
            <a:r>
              <a:rPr sz="1700" spc="-5" dirty="0">
                <a:latin typeface="Palladio Uralic"/>
                <a:cs typeface="Palladio Uralic"/>
              </a:rPr>
              <a:t>(33-35%). </a:t>
            </a:r>
            <a:r>
              <a:rPr sz="1700" dirty="0">
                <a:latin typeface="Palladio Uralic"/>
                <a:cs typeface="Palladio Uralic"/>
              </a:rPr>
              <a:t>In </a:t>
            </a:r>
            <a:r>
              <a:rPr sz="1700" spc="-5" dirty="0">
                <a:latin typeface="Palladio Uralic"/>
                <a:cs typeface="Palladio Uralic"/>
              </a:rPr>
              <a:t>our  </a:t>
            </a:r>
            <a:r>
              <a:rPr sz="1700" spc="-10" dirty="0">
                <a:latin typeface="Palladio Uralic"/>
                <a:cs typeface="Palladio Uralic"/>
              </a:rPr>
              <a:t>center, </a:t>
            </a:r>
            <a:r>
              <a:rPr sz="1700" dirty="0">
                <a:latin typeface="Palladio Uralic"/>
                <a:cs typeface="Palladio Uralic"/>
              </a:rPr>
              <a:t>50-</a:t>
            </a:r>
            <a:r>
              <a:rPr sz="1700" spc="-25" dirty="0">
                <a:latin typeface="Palladio Uralic"/>
                <a:cs typeface="Palladio Uralic"/>
              </a:rPr>
              <a:t> </a:t>
            </a:r>
            <a:r>
              <a:rPr sz="1700" dirty="0">
                <a:latin typeface="Palladio Uralic"/>
                <a:cs typeface="Palladio Uralic"/>
              </a:rPr>
              <a:t>55%.</a:t>
            </a:r>
            <a:endParaRPr sz="1700">
              <a:latin typeface="Palladio Uralic"/>
              <a:cs typeface="Palladio Uralic"/>
            </a:endParaRPr>
          </a:p>
          <a:p>
            <a:pPr marL="184785" marR="275590" indent="-172720" algn="just">
              <a:lnSpc>
                <a:spcPct val="101000"/>
              </a:lnSpc>
              <a:spcBef>
                <a:spcPts val="345"/>
              </a:spcBef>
              <a:buChar char="•"/>
              <a:tabLst>
                <a:tab pos="185420" algn="l"/>
              </a:tabLst>
            </a:pPr>
            <a:r>
              <a:rPr sz="1700" spc="-5" dirty="0">
                <a:latin typeface="Palladio Uralic"/>
                <a:cs typeface="Palladio Uralic"/>
              </a:rPr>
              <a:t>Between 38-40</a:t>
            </a:r>
            <a:r>
              <a:rPr sz="1700" spc="-65" dirty="0">
                <a:latin typeface="Palladio Uralic"/>
                <a:cs typeface="Palladio Uralic"/>
              </a:rPr>
              <a:t> </a:t>
            </a:r>
            <a:r>
              <a:rPr sz="1700" spc="-5" dirty="0">
                <a:latin typeface="Palladio Uralic"/>
                <a:cs typeface="Palladio Uralic"/>
              </a:rPr>
              <a:t>years  </a:t>
            </a:r>
            <a:r>
              <a:rPr sz="1700" dirty="0">
                <a:latin typeface="Palladio Uralic"/>
                <a:cs typeface="Palladio Uralic"/>
              </a:rPr>
              <a:t>old </a:t>
            </a:r>
            <a:r>
              <a:rPr sz="1700" spc="-5" dirty="0">
                <a:latin typeface="Palladio Uralic"/>
                <a:cs typeface="Palladio Uralic"/>
              </a:rPr>
              <a:t>(23-27%). </a:t>
            </a:r>
            <a:r>
              <a:rPr sz="1700" dirty="0">
                <a:latin typeface="Palladio Uralic"/>
                <a:cs typeface="Palladio Uralic"/>
              </a:rPr>
              <a:t>In </a:t>
            </a:r>
            <a:r>
              <a:rPr sz="1700" spc="-5" dirty="0">
                <a:latin typeface="Palladio Uralic"/>
                <a:cs typeface="Palladio Uralic"/>
              </a:rPr>
              <a:t>our  </a:t>
            </a:r>
            <a:r>
              <a:rPr sz="1700" spc="-10" dirty="0">
                <a:latin typeface="Palladio Uralic"/>
                <a:cs typeface="Palladio Uralic"/>
              </a:rPr>
              <a:t>center,</a:t>
            </a:r>
            <a:r>
              <a:rPr sz="1700" spc="-15" dirty="0">
                <a:latin typeface="Palladio Uralic"/>
                <a:cs typeface="Palladio Uralic"/>
              </a:rPr>
              <a:t> </a:t>
            </a:r>
            <a:r>
              <a:rPr sz="1700" dirty="0">
                <a:latin typeface="Palladio Uralic"/>
                <a:cs typeface="Palladio Uralic"/>
              </a:rPr>
              <a:t>30-35%.</a:t>
            </a:r>
            <a:endParaRPr sz="1700">
              <a:latin typeface="Palladio Uralic"/>
              <a:cs typeface="Palladio Uralic"/>
            </a:endParaRPr>
          </a:p>
          <a:p>
            <a:pPr marL="184785" marR="20955" indent="-172720">
              <a:lnSpc>
                <a:spcPct val="101000"/>
              </a:lnSpc>
              <a:spcBef>
                <a:spcPts val="350"/>
              </a:spcBef>
              <a:buChar char="•"/>
              <a:tabLst>
                <a:tab pos="185420" algn="l"/>
              </a:tabLst>
            </a:pPr>
            <a:r>
              <a:rPr sz="1700" spc="-5" dirty="0">
                <a:latin typeface="Palladio Uralic"/>
                <a:cs typeface="Palladio Uralic"/>
              </a:rPr>
              <a:t>After </a:t>
            </a:r>
            <a:r>
              <a:rPr sz="1700" dirty="0">
                <a:latin typeface="Palladio Uralic"/>
                <a:cs typeface="Palladio Uralic"/>
              </a:rPr>
              <a:t>41 </a:t>
            </a:r>
            <a:r>
              <a:rPr sz="1700" spc="-5" dirty="0">
                <a:latin typeface="Palladio Uralic"/>
                <a:cs typeface="Palladio Uralic"/>
              </a:rPr>
              <a:t>years </a:t>
            </a:r>
            <a:r>
              <a:rPr sz="1700" dirty="0">
                <a:latin typeface="Palladio Uralic"/>
                <a:cs typeface="Palladio Uralic"/>
              </a:rPr>
              <a:t>old (13-  </a:t>
            </a:r>
            <a:r>
              <a:rPr sz="1700" spc="-5" dirty="0">
                <a:latin typeface="Palladio Uralic"/>
                <a:cs typeface="Palladio Uralic"/>
              </a:rPr>
              <a:t>18%). </a:t>
            </a:r>
            <a:r>
              <a:rPr sz="1700" dirty="0">
                <a:latin typeface="Palladio Uralic"/>
                <a:cs typeface="Palladio Uralic"/>
              </a:rPr>
              <a:t>In our </a:t>
            </a:r>
            <a:r>
              <a:rPr sz="1700" spc="-10" dirty="0">
                <a:latin typeface="Palladio Uralic"/>
                <a:cs typeface="Palladio Uralic"/>
              </a:rPr>
              <a:t>center,</a:t>
            </a:r>
            <a:r>
              <a:rPr sz="1700" spc="-95" dirty="0">
                <a:latin typeface="Palladio Uralic"/>
                <a:cs typeface="Palladio Uralic"/>
              </a:rPr>
              <a:t> </a:t>
            </a:r>
            <a:r>
              <a:rPr sz="1700" dirty="0">
                <a:latin typeface="Palladio Uralic"/>
                <a:cs typeface="Palladio Uralic"/>
              </a:rPr>
              <a:t>20-  22%.</a:t>
            </a:r>
            <a:endParaRPr sz="1700">
              <a:latin typeface="Palladio Uralic"/>
              <a:cs typeface="Palladio Uralic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267328" y="1414144"/>
            <a:ext cx="2684145" cy="518795"/>
            <a:chOff x="3267328" y="1414144"/>
            <a:chExt cx="2684145" cy="518795"/>
          </a:xfrm>
        </p:grpSpPr>
        <p:sp>
          <p:nvSpPr>
            <p:cNvPr id="12" name="object 12"/>
            <p:cNvSpPr/>
            <p:nvPr/>
          </p:nvSpPr>
          <p:spPr>
            <a:xfrm>
              <a:off x="3281933" y="1428749"/>
              <a:ext cx="2654935" cy="489584"/>
            </a:xfrm>
            <a:custGeom>
              <a:avLst/>
              <a:gdLst/>
              <a:ahLst/>
              <a:cxnLst/>
              <a:rect l="l" t="t" r="r" b="b"/>
              <a:pathLst>
                <a:path w="2654935" h="489585">
                  <a:moveTo>
                    <a:pt x="2654808" y="0"/>
                  </a:moveTo>
                  <a:lnTo>
                    <a:pt x="0" y="0"/>
                  </a:lnTo>
                  <a:lnTo>
                    <a:pt x="0" y="489203"/>
                  </a:lnTo>
                  <a:lnTo>
                    <a:pt x="2654808" y="489203"/>
                  </a:lnTo>
                  <a:lnTo>
                    <a:pt x="2654808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281933" y="1428749"/>
              <a:ext cx="2654935" cy="489584"/>
            </a:xfrm>
            <a:custGeom>
              <a:avLst/>
              <a:gdLst/>
              <a:ahLst/>
              <a:cxnLst/>
              <a:rect l="l" t="t" r="r" b="b"/>
              <a:pathLst>
                <a:path w="2654935" h="489585">
                  <a:moveTo>
                    <a:pt x="0" y="489203"/>
                  </a:moveTo>
                  <a:lnTo>
                    <a:pt x="2654808" y="489203"/>
                  </a:lnTo>
                  <a:lnTo>
                    <a:pt x="2654808" y="0"/>
                  </a:lnTo>
                  <a:lnTo>
                    <a:pt x="0" y="0"/>
                  </a:lnTo>
                  <a:lnTo>
                    <a:pt x="0" y="489203"/>
                  </a:lnTo>
                  <a:close/>
                </a:path>
              </a:pathLst>
            </a:custGeom>
            <a:ln w="28956">
              <a:solidFill>
                <a:srgbClr val="5F76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3267455" y="1414272"/>
            <a:ext cx="2684145" cy="51815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617220">
              <a:lnSpc>
                <a:spcPct val="100000"/>
              </a:lnSpc>
              <a:spcBef>
                <a:spcPts val="865"/>
              </a:spcBef>
            </a:pPr>
            <a:r>
              <a:rPr sz="1700" dirty="0">
                <a:solidFill>
                  <a:srgbClr val="FFFFFF"/>
                </a:solidFill>
                <a:latin typeface="Palladio Uralic"/>
                <a:cs typeface="Palladio Uralic"/>
              </a:rPr>
              <a:t>Other</a:t>
            </a:r>
            <a:r>
              <a:rPr sz="1700" spc="-3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Palladio Uralic"/>
                <a:cs typeface="Palladio Uralic"/>
              </a:rPr>
              <a:t>Statistics</a:t>
            </a:r>
            <a:endParaRPr sz="1700">
              <a:latin typeface="Palladio Uralic"/>
              <a:cs typeface="Palladio Uralic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92779" y="1874519"/>
            <a:ext cx="3177540" cy="49834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359022" y="1977898"/>
            <a:ext cx="2468245" cy="443611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84785" marR="151130" indent="-172720">
              <a:lnSpc>
                <a:spcPct val="101000"/>
              </a:lnSpc>
              <a:spcBef>
                <a:spcPts val="80"/>
              </a:spcBef>
              <a:buChar char="•"/>
              <a:tabLst>
                <a:tab pos="185420" algn="l"/>
              </a:tabLst>
            </a:pPr>
            <a:r>
              <a:rPr sz="1700" spc="-5" dirty="0">
                <a:latin typeface="Palladio Uralic"/>
                <a:cs typeface="Palladio Uralic"/>
              </a:rPr>
              <a:t>Repetition </a:t>
            </a:r>
            <a:r>
              <a:rPr sz="1700" dirty="0">
                <a:latin typeface="Palladio Uralic"/>
                <a:cs typeface="Palladio Uralic"/>
              </a:rPr>
              <a:t>of four  </a:t>
            </a:r>
            <a:r>
              <a:rPr sz="1700" spc="-5" dirty="0">
                <a:latin typeface="Palladio Uralic"/>
                <a:cs typeface="Palladio Uralic"/>
              </a:rPr>
              <a:t>trials: </a:t>
            </a:r>
            <a:r>
              <a:rPr sz="1700" dirty="0">
                <a:latin typeface="Palladio Uralic"/>
                <a:cs typeface="Palladio Uralic"/>
              </a:rPr>
              <a:t>success </a:t>
            </a:r>
            <a:r>
              <a:rPr sz="1700" spc="-5" dirty="0">
                <a:latin typeface="Palladio Uralic"/>
                <a:cs typeface="Palladio Uralic"/>
              </a:rPr>
              <a:t>rate</a:t>
            </a:r>
            <a:r>
              <a:rPr sz="1700" spc="-90" dirty="0">
                <a:latin typeface="Palladio Uralic"/>
                <a:cs typeface="Palladio Uralic"/>
              </a:rPr>
              <a:t> </a:t>
            </a:r>
            <a:r>
              <a:rPr sz="1700" dirty="0">
                <a:latin typeface="Palladio Uralic"/>
                <a:cs typeface="Palladio Uralic"/>
              </a:rPr>
              <a:t>(70-  80%).</a:t>
            </a:r>
            <a:endParaRPr sz="1700">
              <a:latin typeface="Palladio Uralic"/>
              <a:cs typeface="Palladio Uralic"/>
            </a:endParaRPr>
          </a:p>
          <a:p>
            <a:pPr marL="184785" marR="5080" indent="-172720">
              <a:lnSpc>
                <a:spcPct val="101000"/>
              </a:lnSpc>
              <a:spcBef>
                <a:spcPts val="335"/>
              </a:spcBef>
              <a:buChar char="•"/>
              <a:tabLst>
                <a:tab pos="185420" algn="l"/>
              </a:tabLst>
            </a:pPr>
            <a:r>
              <a:rPr sz="1700" spc="-5" dirty="0">
                <a:latin typeface="Palladio Uralic"/>
                <a:cs typeface="Palladio Uralic"/>
              </a:rPr>
              <a:t>Repetition </a:t>
            </a:r>
            <a:r>
              <a:rPr sz="1700" dirty="0">
                <a:latin typeface="Palladio Uralic"/>
                <a:cs typeface="Palladio Uralic"/>
              </a:rPr>
              <a:t>of </a:t>
            </a:r>
            <a:r>
              <a:rPr sz="1700" spc="-5" dirty="0">
                <a:latin typeface="Palladio Uralic"/>
                <a:cs typeface="Palladio Uralic"/>
              </a:rPr>
              <a:t>after three  trials: </a:t>
            </a:r>
            <a:r>
              <a:rPr sz="1700" dirty="0">
                <a:latin typeface="Palladio Uralic"/>
                <a:cs typeface="Palladio Uralic"/>
              </a:rPr>
              <a:t>success </a:t>
            </a:r>
            <a:r>
              <a:rPr sz="1700" spc="-5" dirty="0">
                <a:latin typeface="Palladio Uralic"/>
                <a:cs typeface="Palladio Uralic"/>
              </a:rPr>
              <a:t>rate </a:t>
            </a:r>
            <a:r>
              <a:rPr sz="1700" dirty="0">
                <a:latin typeface="Palladio Uralic"/>
                <a:cs typeface="Palladio Uralic"/>
              </a:rPr>
              <a:t>(60-  </a:t>
            </a:r>
            <a:r>
              <a:rPr sz="1700" spc="-5" dirty="0">
                <a:latin typeface="Palladio Uralic"/>
                <a:cs typeface="Palladio Uralic"/>
              </a:rPr>
              <a:t>65%).</a:t>
            </a:r>
            <a:endParaRPr sz="1700">
              <a:latin typeface="Palladio Uralic"/>
              <a:cs typeface="Palladio Uralic"/>
            </a:endParaRPr>
          </a:p>
          <a:p>
            <a:pPr marL="184785" marR="229870" indent="-172720">
              <a:lnSpc>
                <a:spcPct val="101000"/>
              </a:lnSpc>
              <a:spcBef>
                <a:spcPts val="350"/>
              </a:spcBef>
              <a:buChar char="•"/>
              <a:tabLst>
                <a:tab pos="185420" algn="l"/>
              </a:tabLst>
            </a:pPr>
            <a:r>
              <a:rPr sz="1700" dirty="0">
                <a:latin typeface="Palladio Uralic"/>
                <a:cs typeface="Palladio Uralic"/>
              </a:rPr>
              <a:t>If four </a:t>
            </a:r>
            <a:r>
              <a:rPr sz="1700" spc="-5" dirty="0">
                <a:latin typeface="Palladio Uralic"/>
                <a:cs typeface="Palladio Uralic"/>
              </a:rPr>
              <a:t>embryos </a:t>
            </a:r>
            <a:r>
              <a:rPr sz="1700" dirty="0">
                <a:latin typeface="Palladio Uralic"/>
                <a:cs typeface="Palladio Uralic"/>
              </a:rPr>
              <a:t>are  </a:t>
            </a:r>
            <a:r>
              <a:rPr sz="1700" spc="-5" dirty="0">
                <a:latin typeface="Palladio Uralic"/>
                <a:cs typeface="Palladio Uralic"/>
              </a:rPr>
              <a:t>transferred the  </a:t>
            </a:r>
            <a:r>
              <a:rPr sz="1700" dirty="0">
                <a:latin typeface="Palladio Uralic"/>
                <a:cs typeface="Palladio Uralic"/>
              </a:rPr>
              <a:t>percentage of</a:t>
            </a:r>
            <a:r>
              <a:rPr sz="1700" spc="-120" dirty="0">
                <a:latin typeface="Palladio Uralic"/>
                <a:cs typeface="Palladio Uralic"/>
              </a:rPr>
              <a:t> </a:t>
            </a:r>
            <a:r>
              <a:rPr sz="1700" dirty="0">
                <a:latin typeface="Palladio Uralic"/>
                <a:cs typeface="Palladio Uralic"/>
              </a:rPr>
              <a:t>success  becomes</a:t>
            </a:r>
            <a:r>
              <a:rPr sz="1700" spc="-35" dirty="0">
                <a:latin typeface="Palladio Uralic"/>
                <a:cs typeface="Palladio Uralic"/>
              </a:rPr>
              <a:t> </a:t>
            </a:r>
            <a:r>
              <a:rPr sz="1700" dirty="0">
                <a:latin typeface="Palladio Uralic"/>
                <a:cs typeface="Palladio Uralic"/>
              </a:rPr>
              <a:t>40%.</a:t>
            </a:r>
            <a:endParaRPr sz="1700">
              <a:latin typeface="Palladio Uralic"/>
              <a:cs typeface="Palladio Uralic"/>
            </a:endParaRPr>
          </a:p>
          <a:p>
            <a:pPr marL="184785" marR="5080" indent="-172720">
              <a:lnSpc>
                <a:spcPct val="101000"/>
              </a:lnSpc>
              <a:spcBef>
                <a:spcPts val="345"/>
              </a:spcBef>
              <a:buChar char="•"/>
              <a:tabLst>
                <a:tab pos="185420" algn="l"/>
              </a:tabLst>
            </a:pPr>
            <a:r>
              <a:rPr sz="1700" dirty="0">
                <a:latin typeface="Palladio Uralic"/>
                <a:cs typeface="Palladio Uralic"/>
              </a:rPr>
              <a:t>If </a:t>
            </a:r>
            <a:r>
              <a:rPr sz="1700" spc="-5" dirty="0">
                <a:latin typeface="Palladio Uralic"/>
                <a:cs typeface="Palladio Uralic"/>
              </a:rPr>
              <a:t>three embryo</a:t>
            </a:r>
            <a:r>
              <a:rPr sz="1700" spc="-80" dirty="0">
                <a:latin typeface="Palladio Uralic"/>
                <a:cs typeface="Palladio Uralic"/>
              </a:rPr>
              <a:t> </a:t>
            </a:r>
            <a:r>
              <a:rPr sz="1700" spc="-5" dirty="0">
                <a:latin typeface="Palladio Uralic"/>
                <a:cs typeface="Palladio Uralic"/>
              </a:rPr>
              <a:t>transfer  the </a:t>
            </a:r>
            <a:r>
              <a:rPr sz="1700" dirty="0">
                <a:latin typeface="Palladio Uralic"/>
                <a:cs typeface="Palladio Uralic"/>
              </a:rPr>
              <a:t>percentage</a:t>
            </a:r>
            <a:r>
              <a:rPr sz="1700" spc="-45" dirty="0">
                <a:latin typeface="Palladio Uralic"/>
                <a:cs typeface="Palladio Uralic"/>
              </a:rPr>
              <a:t> </a:t>
            </a:r>
            <a:r>
              <a:rPr sz="1700" dirty="0">
                <a:latin typeface="Palladio Uralic"/>
                <a:cs typeface="Palladio Uralic"/>
              </a:rPr>
              <a:t>35%.</a:t>
            </a:r>
            <a:endParaRPr sz="1700">
              <a:latin typeface="Palladio Uralic"/>
              <a:cs typeface="Palladio Uralic"/>
            </a:endParaRPr>
          </a:p>
          <a:p>
            <a:pPr marL="184785" indent="-172720">
              <a:lnSpc>
                <a:spcPct val="100000"/>
              </a:lnSpc>
              <a:spcBef>
                <a:spcPts val="360"/>
              </a:spcBef>
              <a:buChar char="•"/>
              <a:tabLst>
                <a:tab pos="185420" algn="l"/>
              </a:tabLst>
            </a:pPr>
            <a:r>
              <a:rPr sz="1700" dirty="0">
                <a:latin typeface="Palladio Uralic"/>
                <a:cs typeface="Palladio Uralic"/>
              </a:rPr>
              <a:t>If </a:t>
            </a:r>
            <a:r>
              <a:rPr sz="1700" spc="-15" dirty="0">
                <a:latin typeface="Palladio Uralic"/>
                <a:cs typeface="Palladio Uralic"/>
              </a:rPr>
              <a:t>two </a:t>
            </a:r>
            <a:r>
              <a:rPr sz="1700" spc="-5" dirty="0">
                <a:latin typeface="Palladio Uralic"/>
                <a:cs typeface="Palladio Uralic"/>
              </a:rPr>
              <a:t>embryo</a:t>
            </a:r>
            <a:r>
              <a:rPr sz="1700" spc="-55" dirty="0">
                <a:latin typeface="Palladio Uralic"/>
                <a:cs typeface="Palladio Uralic"/>
              </a:rPr>
              <a:t> </a:t>
            </a:r>
            <a:r>
              <a:rPr sz="1700" spc="-5" dirty="0">
                <a:latin typeface="Palladio Uralic"/>
                <a:cs typeface="Palladio Uralic"/>
              </a:rPr>
              <a:t>transfer</a:t>
            </a:r>
            <a:endParaRPr sz="1700">
              <a:latin typeface="Palladio Uralic"/>
              <a:cs typeface="Palladio Uralic"/>
            </a:endParaRPr>
          </a:p>
          <a:p>
            <a:pPr marL="184785">
              <a:lnSpc>
                <a:spcPct val="100000"/>
              </a:lnSpc>
              <a:spcBef>
                <a:spcPts val="25"/>
              </a:spcBef>
            </a:pPr>
            <a:r>
              <a:rPr sz="1700" spc="-5" dirty="0">
                <a:latin typeface="Palladio Uralic"/>
                <a:cs typeface="Palladio Uralic"/>
              </a:rPr>
              <a:t>the percentage</a:t>
            </a:r>
            <a:r>
              <a:rPr sz="1700" spc="-40" dirty="0">
                <a:latin typeface="Palladio Uralic"/>
                <a:cs typeface="Palladio Uralic"/>
              </a:rPr>
              <a:t> </a:t>
            </a:r>
            <a:r>
              <a:rPr sz="1700" dirty="0">
                <a:latin typeface="Palladio Uralic"/>
                <a:cs typeface="Palladio Uralic"/>
              </a:rPr>
              <a:t>25%.</a:t>
            </a:r>
            <a:endParaRPr sz="1700">
              <a:latin typeface="Palladio Uralic"/>
              <a:cs typeface="Palladio Uralic"/>
            </a:endParaRPr>
          </a:p>
          <a:p>
            <a:pPr marL="184785" marR="89535" indent="-172720">
              <a:lnSpc>
                <a:spcPct val="101000"/>
              </a:lnSpc>
              <a:spcBef>
                <a:spcPts val="350"/>
              </a:spcBef>
              <a:buChar char="•"/>
              <a:tabLst>
                <a:tab pos="185420" algn="l"/>
              </a:tabLst>
            </a:pPr>
            <a:r>
              <a:rPr sz="1700" dirty="0">
                <a:latin typeface="Palladio Uralic"/>
                <a:cs typeface="Palladio Uralic"/>
              </a:rPr>
              <a:t>One </a:t>
            </a:r>
            <a:r>
              <a:rPr sz="1700" spc="-5" dirty="0">
                <a:latin typeface="Palladio Uralic"/>
                <a:cs typeface="Palladio Uralic"/>
              </a:rPr>
              <a:t>embryo </a:t>
            </a:r>
            <a:r>
              <a:rPr sz="1700" dirty="0">
                <a:latin typeface="Palladio Uralic"/>
                <a:cs typeface="Palladio Uralic"/>
              </a:rPr>
              <a:t>carry</a:t>
            </a:r>
            <a:r>
              <a:rPr sz="1700" spc="-120" dirty="0">
                <a:latin typeface="Palladio Uralic"/>
                <a:cs typeface="Palladio Uralic"/>
              </a:rPr>
              <a:t> </a:t>
            </a:r>
            <a:r>
              <a:rPr sz="1700" dirty="0">
                <a:latin typeface="Palladio Uralic"/>
                <a:cs typeface="Palladio Uralic"/>
              </a:rPr>
              <a:t>17%  success</a:t>
            </a:r>
            <a:r>
              <a:rPr sz="1700" spc="-20" dirty="0">
                <a:latin typeface="Palladio Uralic"/>
                <a:cs typeface="Palladio Uralic"/>
              </a:rPr>
              <a:t> </a:t>
            </a:r>
            <a:r>
              <a:rPr sz="1700" dirty="0">
                <a:latin typeface="Palladio Uralic"/>
                <a:cs typeface="Palladio Uralic"/>
              </a:rPr>
              <a:t>rate.</a:t>
            </a:r>
            <a:endParaRPr sz="1700">
              <a:latin typeface="Palladio Uralic"/>
              <a:cs typeface="Palladio Ural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292469" y="1414144"/>
            <a:ext cx="2684145" cy="518795"/>
            <a:chOff x="6292469" y="1414144"/>
            <a:chExt cx="2684145" cy="518795"/>
          </a:xfrm>
        </p:grpSpPr>
        <p:sp>
          <p:nvSpPr>
            <p:cNvPr id="18" name="object 18"/>
            <p:cNvSpPr/>
            <p:nvPr/>
          </p:nvSpPr>
          <p:spPr>
            <a:xfrm>
              <a:off x="6307074" y="1428749"/>
              <a:ext cx="2654935" cy="489584"/>
            </a:xfrm>
            <a:custGeom>
              <a:avLst/>
              <a:gdLst/>
              <a:ahLst/>
              <a:cxnLst/>
              <a:rect l="l" t="t" r="r" b="b"/>
              <a:pathLst>
                <a:path w="2654934" h="489585">
                  <a:moveTo>
                    <a:pt x="2654807" y="0"/>
                  </a:moveTo>
                  <a:lnTo>
                    <a:pt x="0" y="0"/>
                  </a:lnTo>
                  <a:lnTo>
                    <a:pt x="0" y="489203"/>
                  </a:lnTo>
                  <a:lnTo>
                    <a:pt x="2654807" y="489203"/>
                  </a:lnTo>
                  <a:lnTo>
                    <a:pt x="2654807" y="0"/>
                  </a:lnTo>
                  <a:close/>
                </a:path>
              </a:pathLst>
            </a:custGeom>
            <a:solidFill>
              <a:srgbClr val="5F76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6307074" y="1428749"/>
              <a:ext cx="2654935" cy="489584"/>
            </a:xfrm>
            <a:custGeom>
              <a:avLst/>
              <a:gdLst/>
              <a:ahLst/>
              <a:cxnLst/>
              <a:rect l="l" t="t" r="r" b="b"/>
              <a:pathLst>
                <a:path w="2654934" h="489585">
                  <a:moveTo>
                    <a:pt x="0" y="489203"/>
                  </a:moveTo>
                  <a:lnTo>
                    <a:pt x="2654807" y="489203"/>
                  </a:lnTo>
                  <a:lnTo>
                    <a:pt x="2654807" y="0"/>
                  </a:lnTo>
                  <a:lnTo>
                    <a:pt x="0" y="0"/>
                  </a:lnTo>
                  <a:lnTo>
                    <a:pt x="0" y="489203"/>
                  </a:lnTo>
                  <a:close/>
                </a:path>
              </a:pathLst>
            </a:custGeom>
            <a:ln w="28956">
              <a:solidFill>
                <a:srgbClr val="5F76B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6292596" y="1414272"/>
            <a:ext cx="2684145" cy="518159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692150">
              <a:lnSpc>
                <a:spcPct val="100000"/>
              </a:lnSpc>
              <a:spcBef>
                <a:spcPts val="865"/>
              </a:spcBef>
            </a:pPr>
            <a:r>
              <a:rPr sz="1700" dirty="0">
                <a:solidFill>
                  <a:srgbClr val="FFFFFF"/>
                </a:solidFill>
                <a:latin typeface="Palladio Uralic"/>
                <a:cs typeface="Palladio Uralic"/>
              </a:rPr>
              <a:t>Other</a:t>
            </a:r>
            <a:r>
              <a:rPr sz="1700" spc="-30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Palladio Uralic"/>
                <a:cs typeface="Palladio Uralic"/>
              </a:rPr>
              <a:t>Factors</a:t>
            </a:r>
            <a:endParaRPr sz="1700">
              <a:latin typeface="Palladio Uralic"/>
              <a:cs typeface="Palladio Ural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19444" y="1874519"/>
            <a:ext cx="2924555" cy="49834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385940" y="1977898"/>
            <a:ext cx="2436495" cy="330072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84785" marR="5080" indent="-172720">
              <a:lnSpc>
                <a:spcPct val="101000"/>
              </a:lnSpc>
              <a:spcBef>
                <a:spcPts val="80"/>
              </a:spcBef>
              <a:buChar char="•"/>
              <a:tabLst>
                <a:tab pos="185420" algn="l"/>
              </a:tabLst>
            </a:pPr>
            <a:r>
              <a:rPr sz="1700" dirty="0">
                <a:latin typeface="Palladio Uralic"/>
                <a:cs typeface="Palladio Uralic"/>
              </a:rPr>
              <a:t>increasing </a:t>
            </a:r>
            <a:r>
              <a:rPr sz="1700" spc="-5" dirty="0">
                <a:latin typeface="Palladio Uralic"/>
                <a:cs typeface="Palladio Uralic"/>
              </a:rPr>
              <a:t>the </a:t>
            </a:r>
            <a:r>
              <a:rPr sz="1700" dirty="0">
                <a:latin typeface="Palladio Uralic"/>
                <a:cs typeface="Palladio Uralic"/>
              </a:rPr>
              <a:t>number  of </a:t>
            </a:r>
            <a:r>
              <a:rPr sz="1700" spc="-5" dirty="0">
                <a:latin typeface="Palladio Uralic"/>
                <a:cs typeface="Palladio Uralic"/>
              </a:rPr>
              <a:t>embryos</a:t>
            </a:r>
            <a:r>
              <a:rPr sz="1700" spc="-75" dirty="0">
                <a:latin typeface="Palladio Uralic"/>
                <a:cs typeface="Palladio Uralic"/>
              </a:rPr>
              <a:t> </a:t>
            </a:r>
            <a:r>
              <a:rPr sz="1700" spc="-5" dirty="0">
                <a:latin typeface="Palladio Uralic"/>
                <a:cs typeface="Palladio Uralic"/>
              </a:rPr>
              <a:t>transferred,  the </a:t>
            </a:r>
            <a:r>
              <a:rPr sz="1700" dirty="0">
                <a:latin typeface="Palladio Uralic"/>
                <a:cs typeface="Palladio Uralic"/>
              </a:rPr>
              <a:t>success rate  increases</a:t>
            </a:r>
            <a:endParaRPr sz="1700">
              <a:latin typeface="Palladio Uralic"/>
              <a:cs typeface="Palladio Uralic"/>
            </a:endParaRPr>
          </a:p>
          <a:p>
            <a:pPr marL="184785" marR="168910" indent="-172720">
              <a:lnSpc>
                <a:spcPct val="101000"/>
              </a:lnSpc>
              <a:spcBef>
                <a:spcPts val="335"/>
              </a:spcBef>
              <a:buChar char="•"/>
              <a:tabLst>
                <a:tab pos="185420" algn="l"/>
              </a:tabLst>
            </a:pPr>
            <a:r>
              <a:rPr sz="1700" spc="-5" dirty="0">
                <a:latin typeface="Palladio Uralic"/>
                <a:cs typeface="Palladio Uralic"/>
              </a:rPr>
              <a:t>risk </a:t>
            </a:r>
            <a:r>
              <a:rPr sz="1700" dirty="0">
                <a:latin typeface="Palladio Uralic"/>
                <a:cs typeface="Palladio Uralic"/>
              </a:rPr>
              <a:t>of </a:t>
            </a:r>
            <a:r>
              <a:rPr sz="1700" spc="-5" dirty="0">
                <a:latin typeface="Palladio Uralic"/>
                <a:cs typeface="Palladio Uralic"/>
              </a:rPr>
              <a:t>multiple  </a:t>
            </a:r>
            <a:r>
              <a:rPr sz="1700" dirty="0">
                <a:latin typeface="Palladio Uralic"/>
                <a:cs typeface="Palladio Uralic"/>
              </a:rPr>
              <a:t>pregnancies</a:t>
            </a:r>
            <a:r>
              <a:rPr sz="1700" spc="-100" dirty="0">
                <a:latin typeface="Palladio Uralic"/>
                <a:cs typeface="Palladio Uralic"/>
              </a:rPr>
              <a:t> </a:t>
            </a:r>
            <a:r>
              <a:rPr sz="1700" dirty="0">
                <a:latin typeface="Palladio Uralic"/>
                <a:cs typeface="Palladio Uralic"/>
              </a:rPr>
              <a:t>increases  and </a:t>
            </a:r>
            <a:r>
              <a:rPr sz="1700" spc="-5" dirty="0">
                <a:latin typeface="Palladio Uralic"/>
                <a:cs typeface="Palladio Uralic"/>
              </a:rPr>
              <a:t>miscarriage  </a:t>
            </a:r>
            <a:r>
              <a:rPr sz="1700" dirty="0">
                <a:latin typeface="Palladio Uralic"/>
                <a:cs typeface="Palladio Uralic"/>
              </a:rPr>
              <a:t>increases</a:t>
            </a:r>
            <a:endParaRPr sz="1700">
              <a:latin typeface="Palladio Uralic"/>
              <a:cs typeface="Palladio Uralic"/>
            </a:endParaRPr>
          </a:p>
          <a:p>
            <a:pPr marL="184785" marR="13970" indent="-172720">
              <a:lnSpc>
                <a:spcPct val="101000"/>
              </a:lnSpc>
              <a:spcBef>
                <a:spcPts val="350"/>
              </a:spcBef>
              <a:buChar char="•"/>
              <a:tabLst>
                <a:tab pos="185420" algn="l"/>
              </a:tabLst>
            </a:pPr>
            <a:r>
              <a:rPr sz="1700" spc="-5" dirty="0">
                <a:latin typeface="Palladio Uralic"/>
                <a:cs typeface="Palladio Uralic"/>
              </a:rPr>
              <a:t>Quality </a:t>
            </a:r>
            <a:r>
              <a:rPr sz="1700" dirty="0">
                <a:latin typeface="Palladio Uralic"/>
                <a:cs typeface="Palladio Uralic"/>
              </a:rPr>
              <a:t>of </a:t>
            </a:r>
            <a:r>
              <a:rPr sz="1700" spc="-5" dirty="0">
                <a:latin typeface="Palladio Uralic"/>
                <a:cs typeface="Palladio Uralic"/>
              </a:rPr>
              <a:t>the </a:t>
            </a:r>
            <a:r>
              <a:rPr sz="1700" dirty="0">
                <a:latin typeface="Palladio Uralic"/>
                <a:cs typeface="Palladio Uralic"/>
              </a:rPr>
              <a:t>eggs</a:t>
            </a:r>
            <a:r>
              <a:rPr sz="1700" spc="-90" dirty="0">
                <a:latin typeface="Palladio Uralic"/>
                <a:cs typeface="Palladio Uralic"/>
              </a:rPr>
              <a:t> </a:t>
            </a:r>
            <a:r>
              <a:rPr sz="1700" dirty="0">
                <a:latin typeface="Palladio Uralic"/>
                <a:cs typeface="Palladio Uralic"/>
              </a:rPr>
              <a:t>and  </a:t>
            </a:r>
            <a:r>
              <a:rPr sz="1700" spc="-5" dirty="0">
                <a:latin typeface="Palladio Uralic"/>
                <a:cs typeface="Palladio Uralic"/>
              </a:rPr>
              <a:t>sperm.</a:t>
            </a:r>
            <a:endParaRPr sz="1700">
              <a:latin typeface="Palladio Uralic"/>
              <a:cs typeface="Palladio Uralic"/>
            </a:endParaRPr>
          </a:p>
          <a:p>
            <a:pPr marL="184785" marR="41910" indent="-172720">
              <a:lnSpc>
                <a:spcPct val="101000"/>
              </a:lnSpc>
              <a:spcBef>
                <a:spcPts val="345"/>
              </a:spcBef>
              <a:buChar char="•"/>
              <a:tabLst>
                <a:tab pos="185420" algn="l"/>
              </a:tabLst>
            </a:pPr>
            <a:r>
              <a:rPr sz="1700" dirty="0">
                <a:latin typeface="Palladio Uralic"/>
                <a:cs typeface="Palladio Uralic"/>
              </a:rPr>
              <a:t>Number and quality</a:t>
            </a:r>
            <a:r>
              <a:rPr sz="1700" spc="-130" dirty="0">
                <a:latin typeface="Palladio Uralic"/>
                <a:cs typeface="Palladio Uralic"/>
              </a:rPr>
              <a:t> </a:t>
            </a:r>
            <a:r>
              <a:rPr sz="1700" dirty="0">
                <a:latin typeface="Palladio Uralic"/>
                <a:cs typeface="Palladio Uralic"/>
              </a:rPr>
              <a:t>of  </a:t>
            </a:r>
            <a:r>
              <a:rPr sz="1700" spc="-5" dirty="0">
                <a:latin typeface="Palladio Uralic"/>
                <a:cs typeface="Palladio Uralic"/>
              </a:rPr>
              <a:t>embryos</a:t>
            </a:r>
            <a:endParaRPr sz="1700">
              <a:latin typeface="Palladio Uralic"/>
              <a:cs typeface="Palladio Uralic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9144000" cy="14127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49402" y="0"/>
            <a:ext cx="82721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What are the percentages of</a:t>
            </a:r>
            <a:r>
              <a:rPr sz="4000" spc="-75" dirty="0"/>
              <a:t> </a:t>
            </a:r>
            <a:r>
              <a:rPr sz="4000" spc="-5" dirty="0"/>
              <a:t>success?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439926"/>
            <a:ext cx="8300720" cy="4714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404040"/>
                </a:solidFill>
                <a:latin typeface="Gothic Uralic"/>
                <a:cs typeface="Gothic Uralic"/>
              </a:rPr>
              <a:t>Gamete </a:t>
            </a:r>
            <a:r>
              <a:rPr sz="2400" b="1" spc="-5" dirty="0">
                <a:solidFill>
                  <a:srgbClr val="404040"/>
                </a:solidFill>
                <a:latin typeface="Gothic Uralic"/>
                <a:cs typeface="Gothic Uralic"/>
              </a:rPr>
              <a:t>intrafallopian transfer (GIFT) </a:t>
            </a:r>
            <a:r>
              <a:rPr sz="2400" spc="-2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 </a:t>
            </a:r>
            <a:r>
              <a:rPr sz="24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similar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 </a:t>
            </a:r>
            <a:r>
              <a:rPr sz="24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IVF, 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but the </a:t>
            </a:r>
            <a:r>
              <a:rPr sz="24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gametes </a:t>
            </a:r>
            <a:r>
              <a:rPr sz="2400" spc="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(egg </a:t>
            </a:r>
            <a:r>
              <a:rPr sz="2400" spc="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 </a:t>
            </a:r>
            <a:r>
              <a:rPr sz="24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sperm) </a:t>
            </a:r>
            <a:r>
              <a:rPr sz="24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are </a:t>
            </a:r>
            <a:r>
              <a:rPr sz="24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transferred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 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24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woman’s </a:t>
            </a:r>
            <a:r>
              <a:rPr sz="24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fallopian </a:t>
            </a:r>
            <a:r>
              <a:rPr sz="2400" spc="-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tubes </a:t>
            </a:r>
            <a:r>
              <a:rPr sz="2400" spc="-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rather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than </a:t>
            </a:r>
            <a:r>
              <a:rPr sz="2400" spc="-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her </a:t>
            </a:r>
            <a:r>
              <a:rPr sz="2400" spc="-1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uterus,  </a:t>
            </a:r>
            <a:r>
              <a:rPr sz="2400" spc="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fertilization</a:t>
            </a:r>
            <a:r>
              <a:rPr sz="24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takes</a:t>
            </a:r>
            <a:r>
              <a:rPr sz="24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place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2400" spc="-2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tubes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rather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than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 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4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lab.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355600" marR="53975" indent="-342900">
              <a:lnSpc>
                <a:spcPct val="100000"/>
              </a:lnSpc>
              <a:spcBef>
                <a:spcPts val="118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404040"/>
                </a:solidFill>
                <a:latin typeface="Gothic Uralic"/>
                <a:cs typeface="Gothic Uralic"/>
              </a:rPr>
              <a:t>Zygote </a:t>
            </a:r>
            <a:r>
              <a:rPr sz="2400" b="1" spc="-5" dirty="0">
                <a:solidFill>
                  <a:srgbClr val="404040"/>
                </a:solidFill>
                <a:latin typeface="Gothic Uralic"/>
                <a:cs typeface="Gothic Uralic"/>
              </a:rPr>
              <a:t>intrafallopian transfer (ZIFT). </a:t>
            </a:r>
            <a:r>
              <a:rPr sz="2400" spc="-25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This </a:t>
            </a:r>
            <a:r>
              <a:rPr sz="2400" spc="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technique  </a:t>
            </a:r>
            <a:r>
              <a:rPr sz="2400" spc="-1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differs </a:t>
            </a:r>
            <a:r>
              <a:rPr sz="24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from </a:t>
            </a:r>
            <a:r>
              <a:rPr sz="2400" spc="-2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GIFT </a:t>
            </a:r>
            <a:r>
              <a:rPr sz="24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24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that </a:t>
            </a:r>
            <a:r>
              <a:rPr sz="2400" spc="-1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fertilization </a:t>
            </a:r>
            <a:r>
              <a:rPr sz="24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takes </a:t>
            </a:r>
            <a:r>
              <a:rPr sz="2400" spc="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place </a:t>
            </a:r>
            <a:r>
              <a:rPr sz="24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  </a:t>
            </a:r>
            <a:r>
              <a:rPr sz="2400" spc="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lab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rather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than</a:t>
            </a:r>
            <a:r>
              <a:rPr sz="24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fallopian</a:t>
            </a:r>
            <a:r>
              <a:rPr sz="2400" spc="-2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tube,</a:t>
            </a:r>
            <a:r>
              <a:rPr sz="24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but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</a:t>
            </a:r>
            <a:r>
              <a:rPr sz="24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similar</a:t>
            </a:r>
            <a:r>
              <a:rPr sz="2400" spc="-2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24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that 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fertilized</a:t>
            </a:r>
            <a:r>
              <a:rPr sz="24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egg</a:t>
            </a:r>
            <a:r>
              <a:rPr sz="24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</a:t>
            </a:r>
            <a:r>
              <a:rPr sz="24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transferred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tube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rather</a:t>
            </a:r>
            <a:r>
              <a:rPr sz="24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than 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4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uterus.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355600" marR="403860" indent="-342900">
              <a:lnSpc>
                <a:spcPct val="100000"/>
              </a:lnSpc>
              <a:spcBef>
                <a:spcPts val="118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spc="-1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They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both </a:t>
            </a:r>
            <a:r>
              <a:rPr sz="24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comprises 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less </a:t>
            </a:r>
            <a:r>
              <a:rPr sz="24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than </a:t>
            </a:r>
            <a:r>
              <a:rPr sz="2400" spc="-4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1%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 </a:t>
            </a:r>
            <a:r>
              <a:rPr sz="2400" spc="-2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IVF</a:t>
            </a:r>
            <a:r>
              <a:rPr sz="2400" spc="-5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procedures 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performed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worldwide.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479" y="350977"/>
            <a:ext cx="38296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/>
              <a:t>Variations </a:t>
            </a:r>
            <a:r>
              <a:rPr sz="4000" spc="-5" dirty="0"/>
              <a:t>of</a:t>
            </a:r>
            <a:r>
              <a:rPr sz="4000" dirty="0"/>
              <a:t> </a:t>
            </a:r>
            <a:r>
              <a:rPr sz="4000" spc="-5" dirty="0"/>
              <a:t>IVF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877056" cy="10774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412" y="0"/>
            <a:ext cx="315341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Introduction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474370" y="1388643"/>
            <a:ext cx="8332470" cy="4756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674370" indent="-342900">
              <a:lnSpc>
                <a:spcPct val="134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2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vitro</a:t>
            </a:r>
            <a:r>
              <a:rPr sz="22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fertilisation</a:t>
            </a:r>
            <a:r>
              <a:rPr sz="22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(IVF)</a:t>
            </a:r>
            <a:r>
              <a:rPr sz="2200" spc="-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process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by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which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egg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 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fertilised</a:t>
            </a:r>
            <a:r>
              <a:rPr sz="22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by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sperm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outside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body:</a:t>
            </a:r>
            <a:r>
              <a:rPr sz="2200" spc="-1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1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vitro.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404040"/>
              </a:buClr>
              <a:buFont typeface="Arial" panose="020B0604020202020204"/>
              <a:buChar char="•"/>
            </a:pPr>
            <a:endParaRPr sz="2200">
              <a:latin typeface="Verdana" panose="020B0604030504040204"/>
              <a:cs typeface="Verdana" panose="020B0604030504040204"/>
            </a:endParaRPr>
          </a:p>
          <a:p>
            <a:pPr marL="355600" indent="-342900">
              <a:lnSpc>
                <a:spcPct val="100000"/>
              </a:lnSpc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Evolved</a:t>
            </a:r>
            <a:r>
              <a:rPr sz="22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as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major</a:t>
            </a:r>
            <a:r>
              <a:rPr sz="2200" spc="-1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treatment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protocol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for</a:t>
            </a:r>
            <a:r>
              <a:rPr sz="22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infertility.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 marR="5080" indent="-342900">
              <a:lnSpc>
                <a:spcPct val="134000"/>
              </a:lnSpc>
              <a:spcBef>
                <a:spcPts val="180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-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term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vitro,</a:t>
            </a:r>
            <a:r>
              <a:rPr sz="22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from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Latin</a:t>
            </a:r>
            <a:r>
              <a:rPr sz="22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meaning</a:t>
            </a:r>
            <a:r>
              <a:rPr sz="22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glass,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</a:t>
            </a:r>
            <a:r>
              <a:rPr sz="22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used,</a:t>
            </a:r>
            <a:r>
              <a:rPr sz="2200" spc="-11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as  </a:t>
            </a:r>
            <a:r>
              <a:rPr sz="2200" spc="-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early </a:t>
            </a:r>
            <a:r>
              <a:rPr sz="2200" spc="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biological </a:t>
            </a:r>
            <a:r>
              <a:rPr sz="22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experiments </a:t>
            </a:r>
            <a:r>
              <a:rPr sz="22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involving </a:t>
            </a:r>
            <a:r>
              <a:rPr sz="2200" spc="-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cultivation </a:t>
            </a:r>
            <a:r>
              <a:rPr sz="22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 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tissues  </a:t>
            </a:r>
            <a:r>
              <a:rPr sz="22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outside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living </a:t>
            </a:r>
            <a:r>
              <a:rPr sz="22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organism </a:t>
            </a:r>
            <a:r>
              <a:rPr sz="22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were </a:t>
            </a:r>
            <a:r>
              <a:rPr sz="22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carried </a:t>
            </a:r>
            <a:r>
              <a:rPr sz="22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out </a:t>
            </a:r>
            <a:r>
              <a:rPr sz="22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22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glass  </a:t>
            </a:r>
            <a:r>
              <a:rPr sz="22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containers</a:t>
            </a:r>
            <a:r>
              <a:rPr sz="22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such</a:t>
            </a:r>
            <a:r>
              <a:rPr sz="2200" spc="-1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as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beakers,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test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tubes,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or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petri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dishes.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 marR="118745" indent="-342900">
              <a:lnSpc>
                <a:spcPct val="134000"/>
              </a:lnSpc>
              <a:spcBef>
                <a:spcPts val="181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200" spc="1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colloquial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term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for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babies</a:t>
            </a:r>
            <a:r>
              <a:rPr sz="22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conceived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as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result</a:t>
            </a:r>
            <a:r>
              <a:rPr sz="22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IVF,  </a:t>
            </a:r>
            <a:r>
              <a:rPr sz="22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 </a:t>
            </a:r>
            <a:r>
              <a:rPr sz="2200" spc="-1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"test </a:t>
            </a:r>
            <a:r>
              <a:rPr sz="2200" spc="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tube</a:t>
            </a:r>
            <a:r>
              <a:rPr sz="2200" spc="-1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babies“.</a:t>
            </a:r>
            <a:endParaRPr sz="22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07484" y="4721479"/>
            <a:ext cx="21615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76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….…its</a:t>
            </a:r>
            <a:r>
              <a:rPr sz="3600" b="1" spc="-74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600" b="1" spc="-5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over!!!!</a:t>
            </a:r>
            <a:endParaRPr sz="3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381" y="5978144"/>
            <a:ext cx="13627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65" dirty="0">
                <a:latin typeface="Times New Roman" panose="02020603050405020304"/>
                <a:cs typeface="Times New Roman" panose="02020603050405020304"/>
              </a:rPr>
              <a:t>Thank</a:t>
            </a:r>
            <a:r>
              <a:rPr sz="2000" b="1" spc="-6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000" b="1" spc="55" dirty="0">
                <a:latin typeface="Times New Roman" panose="02020603050405020304"/>
                <a:cs typeface="Times New Roman" panose="02020603050405020304"/>
              </a:rPr>
              <a:t>you!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1403350"/>
            <a:ext cx="8071484" cy="44615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385"/>
              </a:spcBef>
              <a:buFont typeface="Arial" panose="020B0604020202020204"/>
              <a:buChar char="•"/>
              <a:tabLst>
                <a:tab pos="354965" algn="l"/>
                <a:tab pos="355600" algn="l"/>
                <a:tab pos="1395095" algn="l"/>
              </a:tabLst>
            </a:pPr>
            <a:r>
              <a:rPr sz="2400" b="1" spc="-5" dirty="0">
                <a:solidFill>
                  <a:srgbClr val="404040"/>
                </a:solidFill>
                <a:latin typeface="Gothic Uralic"/>
                <a:cs typeface="Gothic Uralic"/>
              </a:rPr>
              <a:t>1890</a:t>
            </a:r>
            <a:r>
              <a:rPr sz="2400" b="1" spc="10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2400" spc="-2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-	</a:t>
            </a:r>
            <a:r>
              <a:rPr sz="2400" spc="-1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24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very </a:t>
            </a:r>
            <a:r>
              <a:rPr sz="24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first </a:t>
            </a:r>
            <a:r>
              <a:rPr sz="24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2400" spc="-1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vitro </a:t>
            </a:r>
            <a:r>
              <a:rPr sz="2400" spc="-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manipulation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 </a:t>
            </a:r>
            <a:r>
              <a:rPr sz="24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eggs/  </a:t>
            </a:r>
            <a:r>
              <a:rPr sz="24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embryos</a:t>
            </a:r>
            <a:r>
              <a:rPr sz="24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was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performed</a:t>
            </a:r>
            <a:r>
              <a:rPr sz="24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by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b="1" dirty="0">
                <a:solidFill>
                  <a:srgbClr val="404040"/>
                </a:solidFill>
                <a:latin typeface="Gothic Uralic"/>
                <a:cs typeface="Gothic Uralic"/>
              </a:rPr>
              <a:t>Walter</a:t>
            </a:r>
            <a:r>
              <a:rPr sz="2400" b="1" spc="-10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Gothic Uralic"/>
                <a:cs typeface="Gothic Uralic"/>
              </a:rPr>
              <a:t>Heape</a:t>
            </a:r>
            <a:r>
              <a:rPr sz="2400" b="1" spc="20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2400" spc="-2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24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when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he  </a:t>
            </a:r>
            <a:r>
              <a:rPr sz="24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transferred </a:t>
            </a:r>
            <a:r>
              <a:rPr sz="24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24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vivo </a:t>
            </a:r>
            <a:r>
              <a:rPr sz="24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fertilized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eggs </a:t>
            </a:r>
            <a:r>
              <a:rPr sz="24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from </a:t>
            </a:r>
            <a:r>
              <a:rPr sz="2400" spc="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one </a:t>
            </a:r>
            <a:r>
              <a:rPr sz="2400" spc="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female  </a:t>
            </a:r>
            <a:r>
              <a:rPr sz="2400" spc="-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rabbit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</a:t>
            </a:r>
            <a:r>
              <a:rPr sz="2400" spc="-3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another.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355600" marR="483235" indent="-342900">
              <a:lnSpc>
                <a:spcPts val="2590"/>
              </a:lnSpc>
              <a:spcBef>
                <a:spcPts val="121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404040"/>
                </a:solidFill>
                <a:latin typeface="Gothic Uralic"/>
                <a:cs typeface="Gothic Uralic"/>
              </a:rPr>
              <a:t>1959 </a:t>
            </a:r>
            <a:r>
              <a:rPr sz="2400" spc="-2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- </a:t>
            </a:r>
            <a:r>
              <a:rPr sz="2400" b="1" spc="-5" dirty="0">
                <a:solidFill>
                  <a:srgbClr val="404040"/>
                </a:solidFill>
                <a:latin typeface="Gothic Uralic"/>
                <a:cs typeface="Gothic Uralic"/>
              </a:rPr>
              <a:t>M.C. </a:t>
            </a:r>
            <a:r>
              <a:rPr sz="2400" b="1" spc="-40" dirty="0">
                <a:solidFill>
                  <a:srgbClr val="404040"/>
                </a:solidFill>
                <a:latin typeface="Gothic Uralic"/>
                <a:cs typeface="Gothic Uralic"/>
              </a:rPr>
              <a:t>Chang</a:t>
            </a:r>
            <a:r>
              <a:rPr sz="24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, </a:t>
            </a:r>
            <a:r>
              <a:rPr sz="2400" spc="-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successfully </a:t>
            </a:r>
            <a:r>
              <a:rPr sz="2400" spc="1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conducted </a:t>
            </a:r>
            <a:r>
              <a:rPr sz="2400" spc="-2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IVF</a:t>
            </a:r>
            <a:r>
              <a:rPr sz="2400" spc="-5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  </a:t>
            </a:r>
            <a:r>
              <a:rPr sz="24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rabbits.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355600" marR="224155" indent="-342900">
              <a:lnSpc>
                <a:spcPts val="2590"/>
              </a:lnSpc>
              <a:spcBef>
                <a:spcPts val="1185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404040"/>
                </a:solidFill>
                <a:latin typeface="Gothic Uralic"/>
                <a:cs typeface="Gothic Uralic"/>
              </a:rPr>
              <a:t>February </a:t>
            </a:r>
            <a:r>
              <a:rPr sz="2400" b="1" spc="-5" dirty="0">
                <a:solidFill>
                  <a:srgbClr val="404040"/>
                </a:solidFill>
                <a:latin typeface="Gothic Uralic"/>
                <a:cs typeface="Gothic Uralic"/>
              </a:rPr>
              <a:t>15, </a:t>
            </a:r>
            <a:r>
              <a:rPr sz="2400" b="1" spc="-45" dirty="0">
                <a:solidFill>
                  <a:srgbClr val="404040"/>
                </a:solidFill>
                <a:latin typeface="Gothic Uralic"/>
                <a:cs typeface="Gothic Uralic"/>
              </a:rPr>
              <a:t>1969</a:t>
            </a:r>
            <a:r>
              <a:rPr sz="24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,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24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journal </a:t>
            </a:r>
            <a:r>
              <a:rPr sz="2400" i="1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Nature </a:t>
            </a:r>
            <a:r>
              <a:rPr sz="24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published </a:t>
            </a:r>
            <a:r>
              <a:rPr sz="2400" spc="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  </a:t>
            </a:r>
            <a:r>
              <a:rPr sz="2400" spc="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paper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authored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by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Gothic Uralic"/>
                <a:cs typeface="Gothic Uralic"/>
              </a:rPr>
              <a:t>R.G. </a:t>
            </a:r>
            <a:r>
              <a:rPr sz="2400" b="1" spc="-30" dirty="0">
                <a:solidFill>
                  <a:srgbClr val="404040"/>
                </a:solidFill>
                <a:latin typeface="Gothic Uralic"/>
                <a:cs typeface="Gothic Uralic"/>
              </a:rPr>
              <a:t>Edwards</a:t>
            </a:r>
            <a:r>
              <a:rPr sz="24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B.D.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Bavister</a:t>
            </a:r>
            <a:r>
              <a:rPr sz="24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355600" marR="380365">
              <a:lnSpc>
                <a:spcPts val="2590"/>
              </a:lnSpc>
              <a:spcBef>
                <a:spcPts val="5"/>
              </a:spcBef>
            </a:pPr>
            <a:r>
              <a:rPr sz="2400" spc="-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P.C.</a:t>
            </a:r>
            <a:r>
              <a:rPr sz="24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Steptoe: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“Early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stages</a:t>
            </a:r>
            <a:r>
              <a:rPr sz="24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fertilization</a:t>
            </a:r>
            <a:r>
              <a:rPr sz="24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2400" spc="-2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1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vitro</a:t>
            </a:r>
            <a:r>
              <a:rPr sz="2400" spc="-2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  </a:t>
            </a:r>
            <a:r>
              <a:rPr sz="24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human </a:t>
            </a:r>
            <a:r>
              <a:rPr sz="24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oocytes</a:t>
            </a:r>
            <a:r>
              <a:rPr sz="2400" spc="-6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matured </a:t>
            </a:r>
            <a:r>
              <a:rPr sz="24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24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vitro”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L="355600" marR="109855" indent="-342900">
              <a:lnSpc>
                <a:spcPts val="2590"/>
              </a:lnSpc>
              <a:spcBef>
                <a:spcPts val="1180"/>
              </a:spcBef>
              <a:buFont typeface="Arial" panose="020B0604020202020204"/>
              <a:buChar char="•"/>
              <a:tabLst>
                <a:tab pos="354965" algn="l"/>
                <a:tab pos="355600" algn="l"/>
              </a:tabLst>
            </a:pPr>
            <a:r>
              <a:rPr sz="2400" b="1" spc="-50" dirty="0">
                <a:solidFill>
                  <a:srgbClr val="404040"/>
                </a:solidFill>
                <a:latin typeface="Gothic Uralic"/>
                <a:cs typeface="Gothic Uralic"/>
              </a:rPr>
              <a:t>1977</a:t>
            </a:r>
            <a:r>
              <a:rPr sz="2400" spc="-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,</a:t>
            </a:r>
            <a:r>
              <a:rPr sz="24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first </a:t>
            </a:r>
            <a:r>
              <a:rPr sz="2400" spc="-2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IVF</a:t>
            </a:r>
            <a:r>
              <a:rPr sz="24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pregnancy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2400" spc="-2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human</a:t>
            </a:r>
            <a:r>
              <a:rPr sz="24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24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4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birth  </a:t>
            </a:r>
            <a:r>
              <a:rPr sz="24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 </a:t>
            </a:r>
            <a:r>
              <a:rPr sz="2400" b="1" dirty="0">
                <a:solidFill>
                  <a:srgbClr val="404040"/>
                </a:solidFill>
                <a:latin typeface="Gothic Uralic"/>
                <a:cs typeface="Gothic Uralic"/>
              </a:rPr>
              <a:t>Louise</a:t>
            </a:r>
            <a:r>
              <a:rPr sz="2400" b="1" spc="-215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2400" b="1" spc="-5" dirty="0">
                <a:solidFill>
                  <a:srgbClr val="404040"/>
                </a:solidFill>
                <a:latin typeface="Gothic Uralic"/>
                <a:cs typeface="Gothic Uralic"/>
              </a:rPr>
              <a:t>Brown.</a:t>
            </a:r>
            <a:endParaRPr sz="2400">
              <a:latin typeface="Gothic Uralic"/>
              <a:cs typeface="Gothic Ural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4235195" cy="10774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479" y="0"/>
            <a:ext cx="35833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History </a:t>
            </a:r>
            <a:r>
              <a:rPr sz="4400" dirty="0"/>
              <a:t>of</a:t>
            </a:r>
            <a:r>
              <a:rPr sz="4400" spc="-95" dirty="0"/>
              <a:t> </a:t>
            </a:r>
            <a:r>
              <a:rPr sz="4400" dirty="0"/>
              <a:t>IVF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35195" cy="10774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4479" y="0"/>
            <a:ext cx="3583304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History </a:t>
            </a:r>
            <a:r>
              <a:rPr sz="4400" dirty="0"/>
              <a:t>of</a:t>
            </a:r>
            <a:r>
              <a:rPr sz="4400" spc="-95" dirty="0"/>
              <a:t> </a:t>
            </a:r>
            <a:r>
              <a:rPr sz="4400" dirty="0"/>
              <a:t>IVF</a:t>
            </a:r>
            <a:endParaRPr sz="4400"/>
          </a:p>
        </p:txBody>
      </p:sp>
      <p:sp>
        <p:nvSpPr>
          <p:cNvPr id="4" name="object 4"/>
          <p:cNvSpPr/>
          <p:nvPr/>
        </p:nvSpPr>
        <p:spPr>
          <a:xfrm>
            <a:off x="111252" y="1484375"/>
            <a:ext cx="4389120" cy="3419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43628" y="1484375"/>
            <a:ext cx="4177283" cy="3264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723638" y="5169230"/>
            <a:ext cx="401955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Gothic Uralic"/>
                <a:cs typeface="Gothic Uralic"/>
              </a:rPr>
              <a:t>In 2010, Sir </a:t>
            </a:r>
            <a:r>
              <a:rPr sz="1400" b="1" spc="-5" dirty="0">
                <a:latin typeface="Gothic Uralic"/>
                <a:cs typeface="Gothic Uralic"/>
              </a:rPr>
              <a:t>Edwards </a:t>
            </a:r>
            <a:r>
              <a:rPr sz="1400" b="1" dirty="0">
                <a:latin typeface="Gothic Uralic"/>
                <a:cs typeface="Gothic Uralic"/>
              </a:rPr>
              <a:t>was </a:t>
            </a:r>
            <a:r>
              <a:rPr sz="1400" b="1" spc="-5" dirty="0">
                <a:latin typeface="Gothic Uralic"/>
                <a:cs typeface="Gothic Uralic"/>
              </a:rPr>
              <a:t>awarded </a:t>
            </a:r>
            <a:r>
              <a:rPr sz="1400" b="1" dirty="0">
                <a:latin typeface="Gothic Uralic"/>
                <a:cs typeface="Gothic Uralic"/>
              </a:rPr>
              <a:t>the Nobel  </a:t>
            </a:r>
            <a:r>
              <a:rPr sz="1400" b="1" spc="-5" dirty="0">
                <a:latin typeface="Gothic Uralic"/>
                <a:cs typeface="Gothic Uralic"/>
              </a:rPr>
              <a:t>Prize in Physiology </a:t>
            </a:r>
            <a:r>
              <a:rPr sz="1400" b="1" dirty="0">
                <a:latin typeface="Gothic Uralic"/>
                <a:cs typeface="Gothic Uralic"/>
              </a:rPr>
              <a:t>or </a:t>
            </a:r>
            <a:r>
              <a:rPr sz="1400" b="1" spc="-5" dirty="0">
                <a:latin typeface="Gothic Uralic"/>
                <a:cs typeface="Gothic Uralic"/>
              </a:rPr>
              <a:t>Medicine "for </a:t>
            </a:r>
            <a:r>
              <a:rPr sz="1400" b="1" dirty="0">
                <a:latin typeface="Gothic Uralic"/>
                <a:cs typeface="Gothic Uralic"/>
              </a:rPr>
              <a:t>the  </a:t>
            </a:r>
            <a:r>
              <a:rPr sz="1400" b="1" spc="-5" dirty="0">
                <a:latin typeface="Gothic Uralic"/>
                <a:cs typeface="Gothic Uralic"/>
              </a:rPr>
              <a:t>development </a:t>
            </a:r>
            <a:r>
              <a:rPr sz="1400" b="1" dirty="0">
                <a:latin typeface="Gothic Uralic"/>
                <a:cs typeface="Gothic Uralic"/>
              </a:rPr>
              <a:t>of </a:t>
            </a:r>
            <a:r>
              <a:rPr sz="1400" b="1" spc="-5" dirty="0">
                <a:latin typeface="Gothic Uralic"/>
                <a:cs typeface="Gothic Uralic"/>
              </a:rPr>
              <a:t>in vitro</a:t>
            </a:r>
            <a:r>
              <a:rPr sz="1400" b="1" spc="-20" dirty="0">
                <a:latin typeface="Gothic Uralic"/>
                <a:cs typeface="Gothic Uralic"/>
              </a:rPr>
              <a:t> </a:t>
            </a:r>
            <a:r>
              <a:rPr sz="1400" b="1" dirty="0">
                <a:latin typeface="Gothic Uralic"/>
                <a:cs typeface="Gothic Uralic"/>
              </a:rPr>
              <a:t>fertilization"</a:t>
            </a:r>
            <a:endParaRPr sz="1400">
              <a:latin typeface="Gothic Uralic"/>
              <a:cs typeface="Gothic Ural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1632" y="5241163"/>
            <a:ext cx="42113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Gothic Uralic"/>
                <a:cs typeface="Gothic Uralic"/>
              </a:rPr>
              <a:t>Worlds </a:t>
            </a:r>
            <a:r>
              <a:rPr sz="1400" b="1" spc="-5" dirty="0">
                <a:latin typeface="Gothic Uralic"/>
                <a:cs typeface="Gothic Uralic"/>
              </a:rPr>
              <a:t>first test tube baby, Louise Brown turns </a:t>
            </a:r>
            <a:r>
              <a:rPr sz="1400" b="1" spc="5" dirty="0">
                <a:latin typeface="Gothic Uralic"/>
                <a:cs typeface="Gothic Uralic"/>
              </a:rPr>
              <a:t>36  </a:t>
            </a:r>
            <a:r>
              <a:rPr sz="1400" b="1" spc="-5" dirty="0">
                <a:latin typeface="Gothic Uralic"/>
                <a:cs typeface="Gothic Uralic"/>
              </a:rPr>
              <a:t>in</a:t>
            </a:r>
            <a:r>
              <a:rPr sz="1400" b="1" spc="-20" dirty="0">
                <a:latin typeface="Gothic Uralic"/>
                <a:cs typeface="Gothic Uralic"/>
              </a:rPr>
              <a:t> </a:t>
            </a:r>
            <a:r>
              <a:rPr sz="1400" b="1" spc="5" dirty="0">
                <a:latin typeface="Gothic Uralic"/>
                <a:cs typeface="Gothic Uralic"/>
              </a:rPr>
              <a:t>2014</a:t>
            </a:r>
            <a:endParaRPr sz="1400">
              <a:latin typeface="Gothic Uralic"/>
              <a:cs typeface="Gothic Ur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412875"/>
            <a:chOff x="0" y="0"/>
            <a:chExt cx="9144000" cy="141287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3031235" cy="1031748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336292" y="0"/>
              <a:ext cx="1513332" cy="10317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8267" y="4953"/>
            <a:ext cx="32581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History </a:t>
            </a:r>
            <a:r>
              <a:rPr sz="4000" spc="-5" dirty="0"/>
              <a:t>of</a:t>
            </a:r>
            <a:r>
              <a:rPr sz="4000" spc="-40" dirty="0"/>
              <a:t> </a:t>
            </a:r>
            <a:r>
              <a:rPr sz="4000" spc="-5" dirty="0"/>
              <a:t>IVF</a:t>
            </a:r>
            <a:endParaRPr sz="4000"/>
          </a:p>
        </p:txBody>
      </p:sp>
      <p:sp>
        <p:nvSpPr>
          <p:cNvPr id="6" name="object 6"/>
          <p:cNvSpPr txBox="1"/>
          <p:nvPr/>
        </p:nvSpPr>
        <p:spPr>
          <a:xfrm>
            <a:off x="258267" y="667588"/>
            <a:ext cx="8558530" cy="5093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i="1" dirty="0">
                <a:solidFill>
                  <a:srgbClr val="FFFFFF"/>
                </a:solidFill>
                <a:latin typeface="Palladio Uralic"/>
                <a:cs typeface="Palladio Uralic"/>
              </a:rPr>
              <a:t>The Indian</a:t>
            </a:r>
            <a:r>
              <a:rPr sz="3200" i="1" spc="65" dirty="0">
                <a:solidFill>
                  <a:srgbClr val="FFFFFF"/>
                </a:solidFill>
                <a:latin typeface="Palladio Uralic"/>
                <a:cs typeface="Palladio Uralic"/>
              </a:rPr>
              <a:t> </a:t>
            </a:r>
            <a:r>
              <a:rPr sz="3200" i="1" dirty="0">
                <a:solidFill>
                  <a:srgbClr val="FFFFFF"/>
                </a:solidFill>
                <a:latin typeface="Palladio Uralic"/>
                <a:cs typeface="Palladio Uralic"/>
              </a:rPr>
              <a:t>angle</a:t>
            </a:r>
            <a:endParaRPr sz="3200">
              <a:latin typeface="Palladio Uralic"/>
              <a:cs typeface="Palladio Uralic"/>
            </a:endParaRPr>
          </a:p>
          <a:p>
            <a:pPr marL="427355" marR="66675" indent="-343535">
              <a:lnSpc>
                <a:spcPct val="100000"/>
              </a:lnSpc>
              <a:spcBef>
                <a:spcPts val="2240"/>
              </a:spcBef>
              <a:buFont typeface="Arial" panose="020B0604020202020204"/>
              <a:buChar char="•"/>
              <a:tabLst>
                <a:tab pos="427355" algn="l"/>
                <a:tab pos="427990" algn="l"/>
              </a:tabLst>
            </a:pPr>
            <a:r>
              <a:rPr sz="2300" b="1" spc="-5" dirty="0">
                <a:solidFill>
                  <a:srgbClr val="404040"/>
                </a:solidFill>
                <a:latin typeface="Gothic Uralic"/>
                <a:cs typeface="Gothic Uralic"/>
              </a:rPr>
              <a:t>Dr. </a:t>
            </a:r>
            <a:r>
              <a:rPr sz="2300" b="1" dirty="0">
                <a:solidFill>
                  <a:srgbClr val="404040"/>
                </a:solidFill>
                <a:latin typeface="Gothic Uralic"/>
                <a:cs typeface="Gothic Uralic"/>
              </a:rPr>
              <a:t>Subhash Mukhopadhyay </a:t>
            </a:r>
            <a:r>
              <a:rPr sz="2300" spc="-20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(16 </a:t>
            </a:r>
            <a:r>
              <a:rPr sz="23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January </a:t>
            </a:r>
            <a:r>
              <a:rPr sz="23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1931 </a:t>
            </a:r>
            <a:r>
              <a:rPr sz="2300" spc="-3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– </a:t>
            </a:r>
            <a:r>
              <a:rPr sz="23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19 </a:t>
            </a:r>
            <a:r>
              <a:rPr sz="2300" spc="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June  </a:t>
            </a:r>
            <a:r>
              <a:rPr sz="23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1981) </a:t>
            </a:r>
            <a:r>
              <a:rPr sz="23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was </a:t>
            </a:r>
            <a:r>
              <a:rPr sz="2300" spc="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 </a:t>
            </a:r>
            <a:r>
              <a:rPr sz="23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physician </a:t>
            </a:r>
            <a:r>
              <a:rPr sz="23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from </a:t>
            </a:r>
            <a:r>
              <a:rPr sz="2300" spc="-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Kolkata, </a:t>
            </a:r>
            <a:r>
              <a:rPr sz="23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India, </a:t>
            </a:r>
            <a:r>
              <a:rPr sz="2300" spc="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who </a:t>
            </a:r>
            <a:r>
              <a:rPr sz="2300" spc="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created  </a:t>
            </a:r>
            <a:r>
              <a:rPr sz="2300" b="1" dirty="0">
                <a:solidFill>
                  <a:srgbClr val="404040"/>
                </a:solidFill>
                <a:latin typeface="Gothic Uralic"/>
                <a:cs typeface="Gothic Uralic"/>
              </a:rPr>
              <a:t>the world's second </a:t>
            </a:r>
            <a:r>
              <a:rPr sz="2300" b="1" spc="-5" dirty="0">
                <a:solidFill>
                  <a:srgbClr val="404040"/>
                </a:solidFill>
                <a:latin typeface="Gothic Uralic"/>
                <a:cs typeface="Gothic Uralic"/>
              </a:rPr>
              <a:t>and </a:t>
            </a:r>
            <a:r>
              <a:rPr sz="2300" b="1" dirty="0">
                <a:solidFill>
                  <a:srgbClr val="404040"/>
                </a:solidFill>
                <a:latin typeface="Gothic Uralic"/>
                <a:cs typeface="Gothic Uralic"/>
              </a:rPr>
              <a:t>India's </a:t>
            </a:r>
            <a:r>
              <a:rPr sz="2300" b="1" spc="-5" dirty="0">
                <a:solidFill>
                  <a:srgbClr val="404040"/>
                </a:solidFill>
                <a:latin typeface="Gothic Uralic"/>
                <a:cs typeface="Gothic Uralic"/>
              </a:rPr>
              <a:t>first child using in-vitro  </a:t>
            </a:r>
            <a:r>
              <a:rPr sz="2300" b="1" dirty="0">
                <a:solidFill>
                  <a:srgbClr val="404040"/>
                </a:solidFill>
                <a:latin typeface="Gothic Uralic"/>
                <a:cs typeface="Gothic Uralic"/>
              </a:rPr>
              <a:t>fertilisation,</a:t>
            </a:r>
            <a:r>
              <a:rPr sz="2300" b="1" spc="-50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2300" b="1" spc="-5" dirty="0">
                <a:solidFill>
                  <a:srgbClr val="404040"/>
                </a:solidFill>
                <a:latin typeface="Gothic Uralic"/>
                <a:cs typeface="Gothic Uralic"/>
              </a:rPr>
              <a:t>Durga</a:t>
            </a:r>
            <a:r>
              <a:rPr sz="2300" b="1" spc="-30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2300" spc="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who</a:t>
            </a:r>
            <a:r>
              <a:rPr sz="23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was</a:t>
            </a:r>
            <a:r>
              <a:rPr sz="23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born</a:t>
            </a:r>
            <a:r>
              <a:rPr sz="23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67</a:t>
            </a:r>
            <a:r>
              <a:rPr sz="23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days</a:t>
            </a:r>
            <a:r>
              <a:rPr sz="23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after</a:t>
            </a:r>
            <a:r>
              <a:rPr sz="23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3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first</a:t>
            </a:r>
            <a:r>
              <a:rPr sz="23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2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IVF  </a:t>
            </a:r>
            <a:r>
              <a:rPr sz="2300" spc="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baby </a:t>
            </a:r>
            <a:r>
              <a:rPr sz="2300" spc="-114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23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United</a:t>
            </a:r>
            <a:r>
              <a:rPr sz="2300" spc="-509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Kingdom.</a:t>
            </a:r>
            <a:endParaRPr sz="2300">
              <a:latin typeface="Verdana" panose="020B0604030504040204"/>
              <a:cs typeface="Verdana" panose="020B0604030504040204"/>
            </a:endParaRPr>
          </a:p>
          <a:p>
            <a:pPr marL="427355" marR="5080" indent="-343535">
              <a:lnSpc>
                <a:spcPct val="100000"/>
              </a:lnSpc>
              <a:spcBef>
                <a:spcPts val="1155"/>
              </a:spcBef>
              <a:buFont typeface="Arial" panose="020B0604020202020204"/>
              <a:buChar char="•"/>
              <a:tabLst>
                <a:tab pos="427355" algn="l"/>
                <a:tab pos="427990" algn="l"/>
              </a:tabLst>
            </a:pPr>
            <a:r>
              <a:rPr sz="2300" spc="-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Unfortunately,</a:t>
            </a:r>
            <a:r>
              <a:rPr sz="2300" spc="-2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he</a:t>
            </a:r>
            <a:r>
              <a:rPr sz="23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was</a:t>
            </a:r>
            <a:r>
              <a:rPr sz="23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harassed</a:t>
            </a:r>
            <a:r>
              <a:rPr sz="2300" spc="-2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by</a:t>
            </a:r>
            <a:r>
              <a:rPr sz="23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23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state</a:t>
            </a:r>
            <a:r>
              <a:rPr sz="23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government,  </a:t>
            </a:r>
            <a:r>
              <a:rPr sz="2300" spc="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 </a:t>
            </a:r>
            <a:r>
              <a:rPr sz="2300" spc="-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not </a:t>
            </a:r>
            <a:r>
              <a:rPr sz="2300" spc="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allowed </a:t>
            </a:r>
            <a:r>
              <a:rPr sz="23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to </a:t>
            </a:r>
            <a:r>
              <a:rPr sz="23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share </a:t>
            </a:r>
            <a:r>
              <a:rPr sz="23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his </a:t>
            </a:r>
            <a:r>
              <a:rPr sz="23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achievements </a:t>
            </a:r>
            <a:r>
              <a:rPr sz="2300" spc="-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with </a:t>
            </a:r>
            <a:r>
              <a:rPr sz="23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  </a:t>
            </a:r>
            <a:r>
              <a:rPr sz="23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international </a:t>
            </a:r>
            <a:r>
              <a:rPr sz="23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scientific</a:t>
            </a:r>
            <a:r>
              <a:rPr sz="2300" spc="-3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5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community.</a:t>
            </a:r>
            <a:endParaRPr sz="2300">
              <a:latin typeface="Verdana" panose="020B0604030504040204"/>
              <a:cs typeface="Verdana" panose="020B0604030504040204"/>
            </a:endParaRPr>
          </a:p>
          <a:p>
            <a:pPr marL="427355" indent="-343535">
              <a:lnSpc>
                <a:spcPct val="100000"/>
              </a:lnSpc>
              <a:spcBef>
                <a:spcPts val="1155"/>
              </a:spcBef>
              <a:buFont typeface="Arial" panose="020B0604020202020204"/>
              <a:buChar char="•"/>
              <a:tabLst>
                <a:tab pos="427355" algn="l"/>
                <a:tab pos="427990" algn="l"/>
              </a:tabLst>
            </a:pPr>
            <a:r>
              <a:rPr sz="23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Dejected,</a:t>
            </a:r>
            <a:r>
              <a:rPr sz="2300" spc="-2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he</a:t>
            </a:r>
            <a:r>
              <a:rPr sz="23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committed</a:t>
            </a:r>
            <a:r>
              <a:rPr sz="23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suicide</a:t>
            </a:r>
            <a:r>
              <a:rPr sz="23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on</a:t>
            </a:r>
            <a:r>
              <a:rPr sz="23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1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19</a:t>
            </a:r>
            <a:r>
              <a:rPr sz="23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June</a:t>
            </a:r>
            <a:r>
              <a:rPr sz="2300" spc="-1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1981.</a:t>
            </a:r>
            <a:endParaRPr sz="2300">
              <a:latin typeface="Verdana" panose="020B0604030504040204"/>
              <a:cs typeface="Verdana" panose="020B0604030504040204"/>
            </a:endParaRPr>
          </a:p>
          <a:p>
            <a:pPr marL="427355" marR="28575" indent="-343535">
              <a:lnSpc>
                <a:spcPct val="100000"/>
              </a:lnSpc>
              <a:spcBef>
                <a:spcPts val="1155"/>
              </a:spcBef>
              <a:buFont typeface="Arial" panose="020B0604020202020204"/>
              <a:buChar char="•"/>
              <a:tabLst>
                <a:tab pos="427355" algn="l"/>
                <a:tab pos="427990" algn="l"/>
              </a:tabLst>
            </a:pPr>
            <a:r>
              <a:rPr sz="2300" spc="-1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The </a:t>
            </a:r>
            <a:r>
              <a:rPr sz="23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critically </a:t>
            </a:r>
            <a:r>
              <a:rPr sz="2300" spc="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acclaimed</a:t>
            </a:r>
            <a:r>
              <a:rPr sz="2300" spc="-5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film </a:t>
            </a:r>
            <a:r>
              <a:rPr sz="2300" b="1" dirty="0">
                <a:solidFill>
                  <a:srgbClr val="404040"/>
                </a:solidFill>
                <a:latin typeface="Gothic Uralic"/>
                <a:cs typeface="Gothic Uralic"/>
              </a:rPr>
              <a:t>Ek </a:t>
            </a:r>
            <a:r>
              <a:rPr sz="2300" b="1" spc="-5" dirty="0">
                <a:solidFill>
                  <a:srgbClr val="404040"/>
                </a:solidFill>
                <a:latin typeface="Gothic Uralic"/>
                <a:cs typeface="Gothic Uralic"/>
              </a:rPr>
              <a:t>Doctor Ki </a:t>
            </a:r>
            <a:r>
              <a:rPr sz="2300" b="1" dirty="0">
                <a:solidFill>
                  <a:srgbClr val="404040"/>
                </a:solidFill>
                <a:latin typeface="Gothic Uralic"/>
                <a:cs typeface="Gothic Uralic"/>
              </a:rPr>
              <a:t>Maut (1990) </a:t>
            </a:r>
            <a:r>
              <a:rPr sz="2300" spc="-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was  </a:t>
            </a:r>
            <a:r>
              <a:rPr sz="2300" spc="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made </a:t>
            </a:r>
            <a:r>
              <a:rPr sz="2300" spc="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on</a:t>
            </a:r>
            <a:r>
              <a:rPr sz="2300" spc="-4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3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his </a:t>
            </a:r>
            <a:r>
              <a:rPr sz="2300" spc="-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life</a:t>
            </a:r>
            <a:endParaRPr sz="23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0200" y="1439925"/>
            <a:ext cx="8467725" cy="4944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Font typeface="Arial" panose="020B0604020202020204"/>
              <a:buChar char="•"/>
              <a:tabLst>
                <a:tab pos="355600" algn="l"/>
                <a:tab pos="356235" algn="l"/>
              </a:tabLst>
            </a:pPr>
            <a:r>
              <a:rPr sz="2200" spc="-2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IVF</a:t>
            </a:r>
            <a:r>
              <a:rPr sz="2200" spc="-1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is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most</a:t>
            </a:r>
            <a:r>
              <a:rPr sz="2200" spc="-1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clearly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indicated</a:t>
            </a:r>
            <a:r>
              <a:rPr sz="2200" spc="-18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when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infertility</a:t>
            </a:r>
            <a:r>
              <a:rPr sz="22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results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8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from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one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355600">
              <a:lnSpc>
                <a:spcPct val="100000"/>
              </a:lnSpc>
            </a:pPr>
            <a:r>
              <a:rPr sz="22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or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more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causes</a:t>
            </a:r>
            <a:r>
              <a:rPr sz="22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having</a:t>
            </a:r>
            <a:r>
              <a:rPr sz="2200" spc="-2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2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no</a:t>
            </a:r>
            <a:r>
              <a:rPr sz="2200" spc="-1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other</a:t>
            </a:r>
            <a:r>
              <a:rPr sz="2200" spc="-1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effective</a:t>
            </a:r>
            <a:r>
              <a:rPr sz="2200" spc="-1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200" spc="-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treatment;</a:t>
            </a:r>
            <a:endParaRPr sz="2200">
              <a:latin typeface="Verdana" panose="020B0604030504040204"/>
              <a:cs typeface="Verdana" panose="020B0604030504040204"/>
            </a:endParaRPr>
          </a:p>
          <a:p>
            <a:pPr marL="756285" marR="5080" lvl="1" indent="-287020">
              <a:lnSpc>
                <a:spcPct val="100000"/>
              </a:lnSpc>
              <a:spcBef>
                <a:spcPts val="1050"/>
              </a:spcBef>
              <a:buFont typeface="Courier New" panose="02070309020205020404"/>
              <a:buChar char="o"/>
              <a:tabLst>
                <a:tab pos="756920" algn="l"/>
                <a:tab pos="2449830" algn="l"/>
              </a:tabLst>
            </a:pPr>
            <a:r>
              <a:rPr sz="1800" b="1" dirty="0">
                <a:solidFill>
                  <a:srgbClr val="7E7E7E"/>
                </a:solidFill>
                <a:latin typeface="Gothic Uralic"/>
                <a:cs typeface="Gothic Uralic"/>
              </a:rPr>
              <a:t>Tubal</a:t>
            </a:r>
            <a:r>
              <a:rPr sz="1800" b="1" spc="-15" dirty="0">
                <a:solidFill>
                  <a:srgbClr val="7E7E7E"/>
                </a:solidFill>
                <a:latin typeface="Gothic Uralic"/>
                <a:cs typeface="Gothic Uralic"/>
              </a:rPr>
              <a:t> </a:t>
            </a:r>
            <a:r>
              <a:rPr sz="1800" b="1" spc="-5" dirty="0">
                <a:solidFill>
                  <a:srgbClr val="7E7E7E"/>
                </a:solidFill>
                <a:latin typeface="Gothic Uralic"/>
                <a:cs typeface="Gothic Uralic"/>
              </a:rPr>
              <a:t>disease.	</a:t>
            </a:r>
            <a:r>
              <a:rPr sz="1800" spc="-19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1800" spc="1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women </a:t>
            </a:r>
            <a:r>
              <a:rPr sz="1800" spc="-7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with </a:t>
            </a:r>
            <a:r>
              <a:rPr sz="1800" spc="4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blocked </a:t>
            </a:r>
            <a:r>
              <a:rPr sz="1800" spc="-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fallopian</a:t>
            </a:r>
            <a:r>
              <a:rPr sz="1800" spc="-46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6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tubes, </a:t>
            </a:r>
            <a:r>
              <a:rPr sz="1800" spc="-16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IVF </a:t>
            </a:r>
            <a:r>
              <a:rPr sz="1800" spc="-5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has </a:t>
            </a:r>
            <a:r>
              <a:rPr sz="1800" spc="-4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largely  </a:t>
            </a:r>
            <a:r>
              <a:rPr sz="1800" spc="4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replaced</a:t>
            </a:r>
            <a:r>
              <a:rPr sz="1800" spc="-12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10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surgery</a:t>
            </a:r>
            <a:r>
              <a:rPr sz="1800" spc="-12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as</a:t>
            </a:r>
            <a:r>
              <a:rPr sz="1800" spc="-13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2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1800" spc="-114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4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treatment</a:t>
            </a:r>
            <a:r>
              <a:rPr sz="1800" spc="-9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1800" spc="-13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4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choice.</a:t>
            </a:r>
            <a:endParaRPr sz="1800">
              <a:latin typeface="Verdana" panose="020B0604030504040204"/>
              <a:cs typeface="Verdana" panose="020B0604030504040204"/>
            </a:endParaRPr>
          </a:p>
          <a:p>
            <a:pPr marL="756285" marR="1042670" lvl="1" indent="-287020">
              <a:lnSpc>
                <a:spcPct val="100000"/>
              </a:lnSpc>
              <a:spcBef>
                <a:spcPts val="435"/>
              </a:spcBef>
              <a:buFont typeface="Courier New" panose="02070309020205020404"/>
              <a:buChar char="o"/>
              <a:tabLst>
                <a:tab pos="756920" algn="l"/>
              </a:tabLst>
            </a:pPr>
            <a:r>
              <a:rPr sz="1800" b="1" dirty="0">
                <a:solidFill>
                  <a:srgbClr val="7E7E7E"/>
                </a:solidFill>
                <a:latin typeface="Gothic Uralic"/>
                <a:cs typeface="Gothic Uralic"/>
              </a:rPr>
              <a:t>Endometriosis. </a:t>
            </a:r>
            <a:r>
              <a:rPr sz="1800" spc="-5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Patients </a:t>
            </a:r>
            <a:r>
              <a:rPr sz="1800" spc="-7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with </a:t>
            </a:r>
            <a:r>
              <a:rPr sz="1800" spc="-6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endometriosis, </a:t>
            </a:r>
            <a:r>
              <a:rPr sz="1800" spc="-1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often </a:t>
            </a:r>
            <a:r>
              <a:rPr sz="1800" spc="3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have </a:t>
            </a:r>
            <a:r>
              <a:rPr sz="1800" spc="-1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tubal  </a:t>
            </a:r>
            <a:r>
              <a:rPr sz="1800" spc="-3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involvement </a:t>
            </a:r>
            <a:r>
              <a:rPr sz="1800" spc="6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and </a:t>
            </a:r>
            <a:r>
              <a:rPr sz="1800" spc="-1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ovarian</a:t>
            </a:r>
            <a:r>
              <a:rPr sz="1800" spc="-49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10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cysts </a:t>
            </a:r>
            <a:r>
              <a:rPr sz="1800" spc="-4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(endometrioma).</a:t>
            </a:r>
            <a:endParaRPr sz="1800">
              <a:latin typeface="Verdana" panose="020B0604030504040204"/>
              <a:cs typeface="Verdana" panose="020B0604030504040204"/>
            </a:endParaRPr>
          </a:p>
          <a:p>
            <a:pPr marL="756285" lvl="1" indent="-287020">
              <a:lnSpc>
                <a:spcPct val="100000"/>
              </a:lnSpc>
              <a:spcBef>
                <a:spcPts val="430"/>
              </a:spcBef>
              <a:buFont typeface="Courier New" panose="02070309020205020404"/>
              <a:buChar char="o"/>
              <a:tabLst>
                <a:tab pos="756920" algn="l"/>
              </a:tabLst>
            </a:pPr>
            <a:r>
              <a:rPr sz="1800" b="1" dirty="0">
                <a:solidFill>
                  <a:srgbClr val="7E7E7E"/>
                </a:solidFill>
                <a:latin typeface="Gothic Uralic"/>
                <a:cs typeface="Gothic Uralic"/>
              </a:rPr>
              <a:t>Ovulatory </a:t>
            </a:r>
            <a:r>
              <a:rPr sz="1800" b="1" spc="-5" dirty="0">
                <a:solidFill>
                  <a:srgbClr val="7E7E7E"/>
                </a:solidFill>
                <a:latin typeface="Gothic Uralic"/>
                <a:cs typeface="Gothic Uralic"/>
              </a:rPr>
              <a:t>dysfunction. </a:t>
            </a:r>
            <a:r>
              <a:rPr sz="1800" spc="-18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1800" spc="-4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patients </a:t>
            </a:r>
            <a:r>
              <a:rPr sz="1800" spc="-7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with </a:t>
            </a:r>
            <a:r>
              <a:rPr sz="1800" spc="-2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polycystic </a:t>
            </a:r>
            <a:r>
              <a:rPr sz="1800" spc="-1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ovarian</a:t>
            </a:r>
            <a:r>
              <a:rPr sz="1800" spc="-42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2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disease</a:t>
            </a:r>
            <a:endParaRPr sz="1800">
              <a:latin typeface="Verdana" panose="020B0604030504040204"/>
              <a:cs typeface="Verdana" panose="020B0604030504040204"/>
            </a:endParaRPr>
          </a:p>
          <a:p>
            <a:pPr marL="756285">
              <a:lnSpc>
                <a:spcPct val="100000"/>
              </a:lnSpc>
            </a:pPr>
            <a:r>
              <a:rPr sz="1800" spc="-6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(PCOS) </a:t>
            </a:r>
            <a:r>
              <a:rPr sz="1800" spc="6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and </a:t>
            </a:r>
            <a:r>
              <a:rPr sz="1800" spc="-4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other </a:t>
            </a:r>
            <a:r>
              <a:rPr sz="1800" spc="-4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ovulatory</a:t>
            </a:r>
            <a:r>
              <a:rPr sz="1800" spc="-45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problems.</a:t>
            </a:r>
            <a:endParaRPr sz="1800">
              <a:latin typeface="Verdana" panose="020B0604030504040204"/>
              <a:cs typeface="Verdana" panose="020B0604030504040204"/>
            </a:endParaRPr>
          </a:p>
          <a:p>
            <a:pPr marL="756285" marR="72390" lvl="1" indent="-287020" algn="just">
              <a:lnSpc>
                <a:spcPct val="100000"/>
              </a:lnSpc>
              <a:spcBef>
                <a:spcPts val="435"/>
              </a:spcBef>
              <a:buFont typeface="Courier New" panose="02070309020205020404"/>
              <a:buChar char="o"/>
              <a:tabLst>
                <a:tab pos="756920" algn="l"/>
              </a:tabLst>
            </a:pPr>
            <a:r>
              <a:rPr sz="1800" b="1" dirty="0">
                <a:solidFill>
                  <a:srgbClr val="7E7E7E"/>
                </a:solidFill>
                <a:latin typeface="Gothic Uralic"/>
                <a:cs typeface="Gothic Uralic"/>
              </a:rPr>
              <a:t>Age </a:t>
            </a:r>
            <a:r>
              <a:rPr sz="1800" b="1" spc="-5" dirty="0">
                <a:solidFill>
                  <a:srgbClr val="7E7E7E"/>
                </a:solidFill>
                <a:latin typeface="Gothic Uralic"/>
                <a:cs typeface="Gothic Uralic"/>
              </a:rPr>
              <a:t>Related Infertility. </a:t>
            </a:r>
            <a:r>
              <a:rPr sz="1800" spc="-19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1800" spc="-4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normal </a:t>
            </a:r>
            <a:r>
              <a:rPr sz="1800" spc="-1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reproductive </a:t>
            </a:r>
            <a:r>
              <a:rPr sz="1800" spc="-7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life, </a:t>
            </a:r>
            <a:r>
              <a:rPr sz="1800" spc="14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1800" spc="-43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4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woman's </a:t>
            </a:r>
            <a:r>
              <a:rPr sz="1800" spc="-1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ovarian  function</a:t>
            </a:r>
            <a:r>
              <a:rPr sz="1800" spc="-13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18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is</a:t>
            </a:r>
            <a:r>
              <a:rPr sz="1800" spc="-15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diminished</a:t>
            </a:r>
            <a:r>
              <a:rPr sz="1800" spc="-13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7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with</a:t>
            </a:r>
            <a:r>
              <a:rPr sz="1800" spc="-11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3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age.</a:t>
            </a:r>
            <a:r>
              <a:rPr sz="1800" spc="-114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19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In</a:t>
            </a:r>
            <a:r>
              <a:rPr sz="1800" spc="-15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2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many</a:t>
            </a:r>
            <a:r>
              <a:rPr sz="1800" spc="-13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3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cases,</a:t>
            </a:r>
            <a:r>
              <a:rPr sz="1800" spc="-12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13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this </a:t>
            </a:r>
            <a:r>
              <a:rPr sz="1800" spc="5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reduced</a:t>
            </a:r>
            <a:r>
              <a:rPr sz="1800" spc="-10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1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function  </a:t>
            </a:r>
            <a:r>
              <a:rPr sz="1800" spc="10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can</a:t>
            </a:r>
            <a:r>
              <a:rPr sz="1800" spc="-14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9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be</a:t>
            </a:r>
            <a:r>
              <a:rPr sz="1800" spc="-12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2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overcome</a:t>
            </a:r>
            <a:r>
              <a:rPr sz="1800" spc="-14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4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through</a:t>
            </a:r>
            <a:r>
              <a:rPr sz="1800" spc="-114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2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the</a:t>
            </a:r>
            <a:r>
              <a:rPr sz="1800" spc="-10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6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use</a:t>
            </a:r>
            <a:r>
              <a:rPr sz="1800" spc="-13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1800" spc="-13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16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IVF</a:t>
            </a:r>
            <a:endParaRPr sz="1800">
              <a:latin typeface="Verdana" panose="020B0604030504040204"/>
              <a:cs typeface="Verdana" panose="020B0604030504040204"/>
            </a:endParaRPr>
          </a:p>
          <a:p>
            <a:pPr marL="756285" lvl="1" indent="-287020" algn="just">
              <a:lnSpc>
                <a:spcPct val="100000"/>
              </a:lnSpc>
              <a:spcBef>
                <a:spcPts val="430"/>
              </a:spcBef>
              <a:buFont typeface="Courier New" panose="02070309020205020404"/>
              <a:buChar char="o"/>
              <a:tabLst>
                <a:tab pos="756920" algn="l"/>
              </a:tabLst>
            </a:pPr>
            <a:r>
              <a:rPr sz="1800" b="1" dirty="0">
                <a:solidFill>
                  <a:srgbClr val="7E7E7E"/>
                </a:solidFill>
                <a:latin typeface="Gothic Uralic"/>
                <a:cs typeface="Gothic Uralic"/>
              </a:rPr>
              <a:t>Male </a:t>
            </a:r>
            <a:r>
              <a:rPr sz="1800" b="1" spc="-5" dirty="0">
                <a:solidFill>
                  <a:srgbClr val="7E7E7E"/>
                </a:solidFill>
                <a:latin typeface="Gothic Uralic"/>
                <a:cs typeface="Gothic Uralic"/>
              </a:rPr>
              <a:t>Factor </a:t>
            </a:r>
            <a:r>
              <a:rPr sz="1800" b="1" dirty="0">
                <a:solidFill>
                  <a:srgbClr val="7E7E7E"/>
                </a:solidFill>
                <a:latin typeface="Gothic Uralic"/>
                <a:cs typeface="Gothic Uralic"/>
              </a:rPr>
              <a:t>Infertility. </a:t>
            </a:r>
            <a:r>
              <a:rPr sz="1800" spc="-3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Azoospermia,</a:t>
            </a:r>
            <a:r>
              <a:rPr sz="1800" spc="-19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3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oligozoospermia,</a:t>
            </a:r>
            <a:endParaRPr sz="1800">
              <a:latin typeface="Verdana" panose="020B0604030504040204"/>
              <a:cs typeface="Verdana" panose="020B0604030504040204"/>
            </a:endParaRPr>
          </a:p>
          <a:p>
            <a:pPr marL="756285" algn="just">
              <a:lnSpc>
                <a:spcPct val="100000"/>
              </a:lnSpc>
              <a:spcBef>
                <a:spcPts val="5"/>
              </a:spcBef>
            </a:pPr>
            <a:r>
              <a:rPr sz="1800" spc="-4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asthenozoospermia, </a:t>
            </a:r>
            <a:r>
              <a:rPr sz="1800" spc="-7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anti-sperm </a:t>
            </a:r>
            <a:r>
              <a:rPr sz="1800" spc="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antibody</a:t>
            </a:r>
            <a:r>
              <a:rPr sz="1800" spc="-254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1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etc.</a:t>
            </a:r>
            <a:endParaRPr sz="1800">
              <a:latin typeface="Verdana" panose="020B0604030504040204"/>
              <a:cs typeface="Verdana" panose="020B0604030504040204"/>
            </a:endParaRPr>
          </a:p>
          <a:p>
            <a:pPr marL="756285" marR="259080" lvl="1" indent="-287020">
              <a:lnSpc>
                <a:spcPct val="100000"/>
              </a:lnSpc>
              <a:spcBef>
                <a:spcPts val="430"/>
              </a:spcBef>
              <a:buFont typeface="Courier New" panose="02070309020205020404"/>
              <a:buChar char="o"/>
              <a:tabLst>
                <a:tab pos="756920" algn="l"/>
              </a:tabLst>
            </a:pPr>
            <a:r>
              <a:rPr sz="1800" b="1" spc="-5" dirty="0">
                <a:solidFill>
                  <a:srgbClr val="7E7E7E"/>
                </a:solidFill>
                <a:latin typeface="Gothic Uralic"/>
                <a:cs typeface="Gothic Uralic"/>
              </a:rPr>
              <a:t>Preimplantation </a:t>
            </a:r>
            <a:r>
              <a:rPr sz="1800" b="1" dirty="0">
                <a:solidFill>
                  <a:srgbClr val="7E7E7E"/>
                </a:solidFill>
                <a:latin typeface="Gothic Uralic"/>
                <a:cs typeface="Gothic Uralic"/>
              </a:rPr>
              <a:t>Genetic Testing </a:t>
            </a:r>
            <a:r>
              <a:rPr sz="1800" b="1" spc="-5" dirty="0">
                <a:solidFill>
                  <a:srgbClr val="7E7E7E"/>
                </a:solidFill>
                <a:latin typeface="Gothic Uralic"/>
                <a:cs typeface="Gothic Uralic"/>
              </a:rPr>
              <a:t>(PGT). </a:t>
            </a:r>
            <a:r>
              <a:rPr sz="1800" spc="4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Genetic </a:t>
            </a:r>
            <a:r>
              <a:rPr sz="1800" spc="-7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testing </a:t>
            </a:r>
            <a:r>
              <a:rPr sz="1800" spc="2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on </a:t>
            </a:r>
            <a:r>
              <a:rPr sz="1800" spc="-6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pre-  </a:t>
            </a:r>
            <a:r>
              <a:rPr sz="1800" spc="-2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implantation</a:t>
            </a:r>
            <a:r>
              <a:rPr sz="1800" spc="-16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embryos</a:t>
            </a:r>
            <a:r>
              <a:rPr sz="1800" spc="-12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may</a:t>
            </a:r>
            <a:r>
              <a:rPr sz="1800" spc="-14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9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be</a:t>
            </a:r>
            <a:r>
              <a:rPr sz="1800" spc="-13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3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indicated</a:t>
            </a:r>
            <a:r>
              <a:rPr sz="1800" spc="-13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7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for</a:t>
            </a:r>
            <a:r>
              <a:rPr sz="1800" spc="-14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4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patients</a:t>
            </a:r>
            <a:r>
              <a:rPr sz="1800" spc="-10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who</a:t>
            </a:r>
            <a:r>
              <a:rPr sz="1800" spc="-9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are</a:t>
            </a:r>
            <a:r>
              <a:rPr sz="1800" spc="-14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2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at</a:t>
            </a:r>
            <a:r>
              <a:rPr sz="1800" spc="-12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19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risk  </a:t>
            </a:r>
            <a:r>
              <a:rPr sz="1800" spc="-7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for</a:t>
            </a:r>
            <a:r>
              <a:rPr sz="1800" spc="-15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3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genetic</a:t>
            </a:r>
            <a:r>
              <a:rPr sz="1800" spc="-11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7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disorders</a:t>
            </a:r>
            <a:r>
              <a:rPr sz="1800" spc="-14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3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such</a:t>
            </a:r>
            <a:r>
              <a:rPr sz="1800" spc="-12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5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as</a:t>
            </a:r>
            <a:r>
              <a:rPr sz="1800" spc="-13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2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Cystic</a:t>
            </a:r>
            <a:r>
              <a:rPr sz="1800" spc="-15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10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fibrosis</a:t>
            </a:r>
            <a:r>
              <a:rPr sz="1800" spc="-17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6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1800" spc="-130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800" spc="-65" dirty="0">
                <a:solidFill>
                  <a:srgbClr val="7E7E7E"/>
                </a:solidFill>
                <a:latin typeface="Verdana" panose="020B0604030504040204"/>
                <a:cs typeface="Verdana" panose="020B0604030504040204"/>
              </a:rPr>
              <a:t>Thalassemia</a:t>
            </a:r>
            <a:endParaRPr sz="1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108448" cy="10774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479" y="0"/>
            <a:ext cx="44551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Indications of</a:t>
            </a:r>
            <a:r>
              <a:rPr sz="4400" spc="-140" dirty="0"/>
              <a:t> </a:t>
            </a:r>
            <a:r>
              <a:rPr sz="4400" dirty="0"/>
              <a:t>IVF</a:t>
            </a:r>
            <a:endParaRPr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750" y="5780975"/>
            <a:ext cx="8213090" cy="67437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1225"/>
              </a:spcBef>
            </a:pPr>
            <a:r>
              <a:rPr sz="1800" b="1" spc="-5" dirty="0">
                <a:solidFill>
                  <a:srgbClr val="404040"/>
                </a:solidFill>
                <a:latin typeface="Gothic Uralic"/>
                <a:cs typeface="Gothic Uralic"/>
              </a:rPr>
              <a:t>Diagnosis among couples using </a:t>
            </a:r>
            <a:r>
              <a:rPr sz="1800" b="1" dirty="0">
                <a:solidFill>
                  <a:srgbClr val="404040"/>
                </a:solidFill>
                <a:latin typeface="Gothic Uralic"/>
                <a:cs typeface="Gothic Uralic"/>
              </a:rPr>
              <a:t>IVF</a:t>
            </a:r>
            <a:r>
              <a:rPr sz="1800" b="1" spc="-65" dirty="0">
                <a:solidFill>
                  <a:srgbClr val="404040"/>
                </a:solidFill>
                <a:latin typeface="Gothic Uralic"/>
                <a:cs typeface="Gothic Uralic"/>
              </a:rPr>
              <a:t> </a:t>
            </a:r>
            <a:r>
              <a:rPr sz="1800" b="1" dirty="0">
                <a:solidFill>
                  <a:srgbClr val="404040"/>
                </a:solidFill>
                <a:latin typeface="Gothic Uralic"/>
                <a:cs typeface="Gothic Uralic"/>
              </a:rPr>
              <a:t>technology</a:t>
            </a:r>
            <a:endParaRPr sz="1800">
              <a:latin typeface="Gothic Uralic"/>
              <a:cs typeface="Gothic Uralic"/>
            </a:endParaRPr>
          </a:p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sz="1000" spc="-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(Centres </a:t>
            </a:r>
            <a:r>
              <a:rPr sz="10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for</a:t>
            </a:r>
            <a:r>
              <a:rPr sz="10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Disease</a:t>
            </a:r>
            <a:r>
              <a:rPr sz="10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Control</a:t>
            </a:r>
            <a:r>
              <a:rPr sz="10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spc="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1000" spc="-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Prevention,</a:t>
            </a:r>
            <a:r>
              <a:rPr sz="10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2013</a:t>
            </a:r>
            <a:r>
              <a:rPr sz="1000" spc="-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IVF</a:t>
            </a:r>
            <a:r>
              <a:rPr sz="1000" spc="-10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spc="-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Success </a:t>
            </a:r>
            <a:r>
              <a:rPr sz="10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Rates.</a:t>
            </a:r>
            <a:r>
              <a:rPr sz="10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National</a:t>
            </a:r>
            <a:r>
              <a:rPr sz="1000" spc="-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Summary</a:t>
            </a:r>
            <a:r>
              <a:rPr sz="10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spc="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and</a:t>
            </a:r>
            <a:r>
              <a:rPr sz="1000" spc="-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spc="-6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Fertility</a:t>
            </a:r>
            <a:r>
              <a:rPr sz="1000" spc="-9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spc="-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Clinic</a:t>
            </a:r>
            <a:r>
              <a:rPr sz="1000" spc="-7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spc="-4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Reports.</a:t>
            </a:r>
            <a:r>
              <a:rPr sz="10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Atlanta,</a:t>
            </a:r>
            <a:r>
              <a:rPr sz="10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spc="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GA,</a:t>
            </a:r>
            <a:r>
              <a:rPr sz="1000" spc="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1000" spc="-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2013.)</a:t>
            </a:r>
            <a:endParaRPr sz="1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108448" cy="10774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479" y="0"/>
            <a:ext cx="44551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Indications of</a:t>
            </a:r>
            <a:r>
              <a:rPr sz="4400" spc="-140" dirty="0"/>
              <a:t> </a:t>
            </a:r>
            <a:r>
              <a:rPr sz="4400" dirty="0"/>
              <a:t>IVF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1385316" y="1071372"/>
            <a:ext cx="6571488" cy="48051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8509" y="1348511"/>
            <a:ext cx="6949440" cy="4144010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370"/>
              </a:spcBef>
              <a:buFont typeface="Arial" panose="020B0604020202020204"/>
              <a:buChar char="•"/>
              <a:tabLst>
                <a:tab pos="354965" algn="l"/>
                <a:tab pos="356235" algn="l"/>
              </a:tabLst>
            </a:pPr>
            <a:r>
              <a:rPr sz="2800" spc="-17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Initial</a:t>
            </a:r>
            <a:r>
              <a:rPr sz="2800" spc="-2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evaluation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55600" indent="-343535">
              <a:lnSpc>
                <a:spcPct val="100000"/>
              </a:lnSpc>
              <a:spcBef>
                <a:spcPts val="1275"/>
              </a:spcBef>
              <a:buFont typeface="Arial" panose="020B0604020202020204"/>
              <a:buChar char="•"/>
              <a:tabLst>
                <a:tab pos="354965" algn="l"/>
                <a:tab pos="356235" algn="l"/>
              </a:tabLst>
            </a:pPr>
            <a:r>
              <a:rPr sz="2800" spc="-1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Suppression </a:t>
            </a:r>
            <a:r>
              <a:rPr sz="28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 </a:t>
            </a:r>
            <a:r>
              <a:rPr sz="2800" spc="-6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natural </a:t>
            </a:r>
            <a:r>
              <a:rPr sz="2800" spc="-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hormonal</a:t>
            </a:r>
            <a:r>
              <a:rPr sz="2800" spc="-6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9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cycle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55600" indent="-343535">
              <a:lnSpc>
                <a:spcPct val="100000"/>
              </a:lnSpc>
              <a:spcBef>
                <a:spcPts val="1270"/>
              </a:spcBef>
              <a:buFont typeface="Arial" panose="020B0604020202020204"/>
              <a:buChar char="•"/>
              <a:tabLst>
                <a:tab pos="354965" algn="l"/>
                <a:tab pos="356235" algn="l"/>
              </a:tabLst>
            </a:pPr>
            <a:r>
              <a:rPr sz="2800" spc="-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Ovarian</a:t>
            </a:r>
            <a:r>
              <a:rPr sz="2800" spc="-21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stimulation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55600" indent="-343535">
              <a:lnSpc>
                <a:spcPct val="100000"/>
              </a:lnSpc>
              <a:spcBef>
                <a:spcPts val="1275"/>
              </a:spcBef>
              <a:buFont typeface="Arial" panose="020B0604020202020204"/>
              <a:buChar char="•"/>
              <a:tabLst>
                <a:tab pos="354965" algn="l"/>
                <a:tab pos="356235" algn="l"/>
              </a:tabLst>
            </a:pPr>
            <a:r>
              <a:rPr sz="2800" spc="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Collection </a:t>
            </a:r>
            <a:r>
              <a:rPr sz="28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2800" spc="-4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oocytes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55600" indent="-343535">
              <a:lnSpc>
                <a:spcPct val="100000"/>
              </a:lnSpc>
              <a:spcBef>
                <a:spcPts val="1270"/>
              </a:spcBef>
              <a:buFont typeface="Arial" panose="020B0604020202020204"/>
              <a:buChar char="•"/>
              <a:tabLst>
                <a:tab pos="354965" algn="l"/>
                <a:tab pos="356235" algn="l"/>
              </a:tabLst>
            </a:pPr>
            <a:r>
              <a:rPr sz="2800" spc="2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Collection </a:t>
            </a:r>
            <a:r>
              <a:rPr sz="28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2800" spc="-43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15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sperms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55600" indent="-343535">
              <a:lnSpc>
                <a:spcPct val="100000"/>
              </a:lnSpc>
              <a:spcBef>
                <a:spcPts val="1275"/>
              </a:spcBef>
              <a:buFont typeface="Arial" panose="020B0604020202020204"/>
              <a:buChar char="•"/>
              <a:tabLst>
                <a:tab pos="354965" algn="l"/>
                <a:tab pos="356235" algn="l"/>
              </a:tabLst>
            </a:pPr>
            <a:r>
              <a:rPr sz="2800" spc="-3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In </a:t>
            </a:r>
            <a:r>
              <a:rPr sz="2800" spc="-14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vitro </a:t>
            </a:r>
            <a:r>
              <a:rPr sz="2800" spc="-1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fertilization </a:t>
            </a:r>
            <a:r>
              <a:rPr sz="28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of</a:t>
            </a:r>
            <a:r>
              <a:rPr sz="2800" spc="-3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oocytes</a:t>
            </a:r>
            <a:endParaRPr sz="2800">
              <a:latin typeface="Verdana" panose="020B0604030504040204"/>
              <a:cs typeface="Verdana" panose="020B0604030504040204"/>
            </a:endParaRPr>
          </a:p>
          <a:p>
            <a:pPr marL="355600" indent="-343535">
              <a:lnSpc>
                <a:spcPct val="100000"/>
              </a:lnSpc>
              <a:spcBef>
                <a:spcPts val="1275"/>
              </a:spcBef>
              <a:buFont typeface="Arial" panose="020B0604020202020204"/>
              <a:buChar char="•"/>
              <a:tabLst>
                <a:tab pos="354965" algn="l"/>
                <a:tab pos="356235" algn="l"/>
              </a:tabLst>
            </a:pPr>
            <a:r>
              <a:rPr sz="2800" spc="-10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Embryo</a:t>
            </a:r>
            <a:r>
              <a:rPr sz="2800" spc="-210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800" spc="-135" dirty="0">
                <a:solidFill>
                  <a:srgbClr val="404040"/>
                </a:solidFill>
                <a:latin typeface="Verdana" panose="020B0604030504040204"/>
                <a:cs typeface="Verdana" panose="020B0604030504040204"/>
              </a:rPr>
              <a:t>transfer</a:t>
            </a:r>
            <a:endParaRPr sz="28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726937" cy="1115567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4479" y="87629"/>
            <a:ext cx="61048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Steps in </a:t>
            </a:r>
            <a:r>
              <a:rPr sz="4000" spc="-10" dirty="0"/>
              <a:t>IVF </a:t>
            </a:r>
            <a:r>
              <a:rPr sz="4000" spc="-5" dirty="0"/>
              <a:t>(the IVF</a:t>
            </a:r>
            <a:r>
              <a:rPr sz="4000" spc="-30" dirty="0"/>
              <a:t> </a:t>
            </a:r>
            <a:r>
              <a:rPr sz="4000" spc="-10" dirty="0"/>
              <a:t>cycle)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10376</Words>
  <Application>WPS Presentation</Application>
  <PresentationFormat>On-screen Show (4:3)</PresentationFormat>
  <Paragraphs>244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Arial</vt:lpstr>
      <vt:lpstr>SimSun</vt:lpstr>
      <vt:lpstr>Wingdings</vt:lpstr>
      <vt:lpstr>Palladio Uralic</vt:lpstr>
      <vt:lpstr>Segoe Print</vt:lpstr>
      <vt:lpstr>Verdana</vt:lpstr>
      <vt:lpstr>Arial</vt:lpstr>
      <vt:lpstr>Gothic Uralic</vt:lpstr>
      <vt:lpstr>Courier New</vt:lpstr>
      <vt:lpstr>Calibri</vt:lpstr>
      <vt:lpstr>Microsoft YaHei</vt:lpstr>
      <vt:lpstr>Arial Unicode MS</vt:lpstr>
      <vt:lpstr>Times New Roman</vt:lpstr>
      <vt:lpstr>Office Theme</vt:lpstr>
      <vt:lpstr>PowerPoint 演示文稿</vt:lpstr>
      <vt:lpstr>PowerPoint 演示文稿</vt:lpstr>
      <vt:lpstr>Introduction</vt:lpstr>
      <vt:lpstr>History of IVF</vt:lpstr>
      <vt:lpstr>History of IVF</vt:lpstr>
      <vt:lpstr>History of IVF</vt:lpstr>
      <vt:lpstr>Indications of IVF</vt:lpstr>
      <vt:lpstr>Indications of IVF</vt:lpstr>
      <vt:lpstr>Steps in IVF (the IVF cycle)</vt:lpstr>
      <vt:lpstr>Initial Evaluation</vt:lpstr>
      <vt:lpstr>Suppression of natural hormonal cycle</vt:lpstr>
      <vt:lpstr>Ovarian stimulation</vt:lpstr>
      <vt:lpstr>Ovarian stimulation</vt:lpstr>
      <vt:lpstr>Ovarian stimulation</vt:lpstr>
      <vt:lpstr>Ovarian stimulation</vt:lpstr>
      <vt:lpstr>Collection of oocytes</vt:lpstr>
      <vt:lpstr>Collection of oocytes</vt:lpstr>
      <vt:lpstr>Collection of oocytes</vt:lpstr>
      <vt:lpstr>Collection of sperms</vt:lpstr>
      <vt:lpstr>Surgical sperm retrieval</vt:lpstr>
      <vt:lpstr>In vitro fertilization of oocytes</vt:lpstr>
      <vt:lpstr>Intra-cytoplasmic sperm injection (ICSI)</vt:lpstr>
      <vt:lpstr>In vitro fertilization of oocytes</vt:lpstr>
      <vt:lpstr>Development of embryo</vt:lpstr>
      <vt:lpstr>Embryo transfer</vt:lpstr>
      <vt:lpstr>Embryo transfer</vt:lpstr>
      <vt:lpstr>How Many Embryos are Transferred?</vt:lpstr>
      <vt:lpstr>What are the percentages of success?</vt:lpstr>
      <vt:lpstr>Variations of IVF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</cp:lastModifiedBy>
  <cp:revision>2</cp:revision>
  <dcterms:created xsi:type="dcterms:W3CDTF">2020-07-29T06:23:00Z</dcterms:created>
  <dcterms:modified xsi:type="dcterms:W3CDTF">2023-07-08T06:14:13Z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2014-07-24T05:30:00Z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2020-07-29T05:30:00Z</vt:filetime>
  </property>
  <property fmtid="{D5CDD505-2E9C-101B-9397-08002B2CF9AE}" pid="5" name="ICV">
    <vt:lpwstr>CB97C89C6CB646DDB2A45F7DB1FDA2F3</vt:lpwstr>
  </property>
  <property fmtid="{D5CDD505-2E9C-101B-9397-08002B2CF9AE}" pid="6" name="KSOProductBuildVer">
    <vt:lpwstr>1033-11.2.0.11537</vt:lpwstr>
  </property>
</Properties>
</file>