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72" r:id="rId3"/>
    <p:sldId id="25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CCBD5B-EA02-4FE0-8A8B-4411226999D9}"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C03CD5-DE97-42D3-BFFD-EE593588F21B}"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478910C7-B82D-4F64-91E2-38302A43704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35DA4-255B-4C30-A764-171D30F97925}"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78910C7-B82D-4F64-91E2-38302A43704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35DA4-255B-4C30-A764-171D30F97925}"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78910C7-B82D-4F64-91E2-38302A43704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35DA4-255B-4C30-A764-171D30F97925}"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78910C7-B82D-4F64-91E2-38302A43704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35DA4-255B-4C30-A764-171D30F97925}"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478910C7-B82D-4F64-91E2-38302A43704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35DA4-255B-4C30-A764-171D30F97925}"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478910C7-B82D-4F64-91E2-38302A437046}"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235DA4-255B-4C30-A764-171D30F97925}"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478910C7-B82D-4F64-91E2-38302A437046}"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235DA4-255B-4C30-A764-171D30F97925}"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478910C7-B82D-4F64-91E2-38302A437046}"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235DA4-255B-4C30-A764-171D30F97925}"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910C7-B82D-4F64-91E2-38302A437046}"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235DA4-255B-4C30-A764-171D30F97925}"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78910C7-B82D-4F64-91E2-38302A437046}"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235DA4-255B-4C30-A764-171D30F97925}"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78910C7-B82D-4F64-91E2-38302A437046}"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235DA4-255B-4C30-A764-171D30F97925}"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910C7-B82D-4F64-91E2-38302A437046}"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235DA4-255B-4C30-A764-171D30F97925}"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image3.jpeg"/>
          <p:cNvPicPr>
            <a:picLocks noChangeAspect="1"/>
          </p:cNvPicPr>
          <p:nvPr>
            <p:ph idx="1"/>
          </p:nvPr>
        </p:nvPicPr>
        <p:blipFill>
          <a:blip r:embed="rId1" cstate="print"/>
          <a:stretch>
            <a:fillRect/>
          </a:stretch>
        </p:blipFill>
        <p:spPr>
          <a:xfrm>
            <a:off x="761365" y="640080"/>
            <a:ext cx="7334885" cy="3654425"/>
          </a:xfrm>
          <a:prstGeom prst="rect">
            <a:avLst/>
          </a:prstGeom>
        </p:spPr>
      </p:pic>
      <p:sp>
        <p:nvSpPr>
          <p:cNvPr id="6" name="Text Box 5"/>
          <p:cNvSpPr txBox="1"/>
          <p:nvPr/>
        </p:nvSpPr>
        <p:spPr>
          <a:xfrm>
            <a:off x="594995" y="4631690"/>
            <a:ext cx="7821930" cy="645160"/>
          </a:xfrm>
          <a:prstGeom prst="rect">
            <a:avLst/>
          </a:prstGeom>
          <a:noFill/>
        </p:spPr>
        <p:txBody>
          <a:bodyPr wrap="square" rtlCol="0">
            <a:spAutoFit/>
          </a:bodyPr>
          <a:p>
            <a:pPr algn="ctr"/>
            <a:r>
              <a:rPr lang="en-US" sz="3600">
                <a:solidFill>
                  <a:schemeClr val="tx1"/>
                </a:solidFill>
                <a:effectLst>
                  <a:outerShdw blurRad="38100" dist="19050" dir="2700000" algn="tl" rotWithShape="0">
                    <a:schemeClr val="dk1">
                      <a:alpha val="40000"/>
                    </a:schemeClr>
                  </a:outerShdw>
                </a:effectLst>
              </a:rPr>
              <a:t>DEPARTMENT OF ZOOLOGY</a:t>
            </a:r>
            <a:endParaRPr lang="en-US" sz="3600">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l"/>
            <a:r>
              <a:rPr lang="en-US" sz="2400" b="1" dirty="0"/>
              <a:t>3. </a:t>
            </a:r>
            <a:r>
              <a:rPr lang="en-US" sz="2400" b="1" dirty="0" err="1"/>
              <a:t>Micellar</a:t>
            </a:r>
            <a:r>
              <a:rPr lang="en-US" sz="2400" b="1" dirty="0"/>
              <a:t> model: </a:t>
            </a:r>
            <a:endParaRPr lang="en-US" sz="2400" b="1" dirty="0"/>
          </a:p>
        </p:txBody>
      </p:sp>
      <p:sp>
        <p:nvSpPr>
          <p:cNvPr id="5" name="Content Placeholder 4"/>
          <p:cNvSpPr>
            <a:spLocks noGrp="1"/>
          </p:cNvSpPr>
          <p:nvPr>
            <p:ph idx="1"/>
          </p:nvPr>
        </p:nvSpPr>
        <p:spPr>
          <a:xfrm>
            <a:off x="304800" y="685800"/>
            <a:ext cx="8229600" cy="6172200"/>
          </a:xfrm>
        </p:spPr>
        <p:txBody>
          <a:bodyPr>
            <a:normAutofit/>
          </a:bodyPr>
          <a:lstStyle/>
          <a:p>
            <a:r>
              <a:rPr lang="en-US" sz="2000" b="1" dirty="0" err="1"/>
              <a:t>Hilleir</a:t>
            </a:r>
            <a:r>
              <a:rPr lang="en-US" sz="2000" b="1" dirty="0"/>
              <a:t> </a:t>
            </a:r>
            <a:r>
              <a:rPr lang="en-US" sz="2000" dirty="0"/>
              <a:t>and  </a:t>
            </a:r>
            <a:r>
              <a:rPr lang="en-US" sz="2000" b="1" dirty="0"/>
              <a:t>Hoffman </a:t>
            </a:r>
            <a:r>
              <a:rPr lang="en-US" sz="2000" dirty="0"/>
              <a:t>(1953) suggested that the plasma membrane has a non-lamellar arrangement.</a:t>
            </a:r>
            <a:endParaRPr lang="en-US" sz="2000" dirty="0"/>
          </a:p>
          <a:p>
            <a:r>
              <a:rPr lang="en-US" sz="2000" dirty="0"/>
              <a:t>It contains globular subunits of phospholipids in its interior. Each subunit is called micelle.</a:t>
            </a:r>
            <a:endParaRPr lang="en-US" sz="2000" dirty="0"/>
          </a:p>
          <a:p>
            <a:r>
              <a:rPr lang="en-US" sz="2000" dirty="0"/>
              <a:t> These micelles form the building blocks of the membrane.</a:t>
            </a:r>
            <a:endParaRPr lang="en-US" sz="2000" dirty="0"/>
          </a:p>
        </p:txBody>
      </p:sp>
      <p:pic>
        <p:nvPicPr>
          <p:cNvPr id="6" name="Picture 5" descr="Screenshot_20221104-201352_1.png"/>
          <p:cNvPicPr>
            <a:picLocks noChangeAspect="1"/>
          </p:cNvPicPr>
          <p:nvPr/>
        </p:nvPicPr>
        <p:blipFill>
          <a:blip r:embed="rId1">
            <a:lum/>
          </a:blip>
          <a:stretch>
            <a:fillRect/>
          </a:stretch>
        </p:blipFill>
        <p:spPr>
          <a:xfrm>
            <a:off x="1981200" y="2590800"/>
            <a:ext cx="5105400" cy="41148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pPr algn="l"/>
            <a:r>
              <a:rPr lang="en-US" sz="2400" b="1" dirty="0"/>
              <a:t>4.Fluid Mosaic model:</a:t>
            </a:r>
            <a:endParaRPr lang="en-US" sz="2400" b="1" dirty="0"/>
          </a:p>
        </p:txBody>
      </p:sp>
      <p:sp>
        <p:nvSpPr>
          <p:cNvPr id="3" name="Content Placeholder 2"/>
          <p:cNvSpPr>
            <a:spLocks noGrp="1"/>
          </p:cNvSpPr>
          <p:nvPr>
            <p:ph idx="1"/>
          </p:nvPr>
        </p:nvSpPr>
        <p:spPr>
          <a:xfrm>
            <a:off x="457200" y="533400"/>
            <a:ext cx="8229600" cy="5592763"/>
          </a:xfrm>
        </p:spPr>
        <p:txBody>
          <a:bodyPr>
            <a:normAutofit/>
          </a:bodyPr>
          <a:lstStyle/>
          <a:p>
            <a:r>
              <a:rPr lang="en-US" sz="2000" dirty="0"/>
              <a:t>This model was proposed by </a:t>
            </a:r>
            <a:r>
              <a:rPr lang="en-US" sz="2000" b="1" dirty="0" err="1"/>
              <a:t>S.J.Singer</a:t>
            </a:r>
            <a:r>
              <a:rPr lang="en-US" sz="2000" b="1" dirty="0"/>
              <a:t> </a:t>
            </a:r>
            <a:r>
              <a:rPr lang="en-US" sz="2000" dirty="0"/>
              <a:t>and </a:t>
            </a:r>
            <a:r>
              <a:rPr lang="en-US" sz="2000" b="1" dirty="0" err="1"/>
              <a:t>G.L.Nicolson</a:t>
            </a:r>
            <a:r>
              <a:rPr lang="en-US" sz="2000" b="1" dirty="0"/>
              <a:t>  in 1972.</a:t>
            </a:r>
            <a:endParaRPr lang="en-US" sz="2000" b="1" dirty="0"/>
          </a:p>
          <a:p>
            <a:r>
              <a:rPr lang="en-US" sz="2000" dirty="0"/>
              <a:t>This model is also known as Lipid Globular protein Mosaic model.</a:t>
            </a:r>
            <a:endParaRPr lang="en-US" sz="2000" dirty="0"/>
          </a:p>
          <a:p>
            <a:r>
              <a:rPr lang="en-US" sz="2000" dirty="0"/>
              <a:t>In this theory it is stated that the </a:t>
            </a:r>
            <a:r>
              <a:rPr lang="en-US" sz="2000" dirty="0" err="1"/>
              <a:t>phospholipid</a:t>
            </a:r>
            <a:r>
              <a:rPr lang="en-US" sz="2000" dirty="0"/>
              <a:t> molecules </a:t>
            </a:r>
            <a:r>
              <a:rPr lang="en-US" sz="2000" dirty="0" err="1"/>
              <a:t>relinked</a:t>
            </a:r>
            <a:r>
              <a:rPr lang="en-US" sz="2000" dirty="0"/>
              <a:t> to a sea in which are present protein molecules floating like ice-bergs.</a:t>
            </a:r>
            <a:endParaRPr lang="en-US" sz="2000" dirty="0"/>
          </a:p>
          <a:p>
            <a:r>
              <a:rPr lang="en-US" sz="2000" dirty="0"/>
              <a:t>The </a:t>
            </a:r>
            <a:r>
              <a:rPr lang="en-US" sz="2000" dirty="0" err="1"/>
              <a:t>phospholipid</a:t>
            </a:r>
            <a:r>
              <a:rPr lang="en-US" sz="2000" dirty="0"/>
              <a:t> molecules are arranged as a </a:t>
            </a:r>
            <a:r>
              <a:rPr lang="en-US" sz="2000" dirty="0" err="1"/>
              <a:t>bilayer</a:t>
            </a:r>
            <a:r>
              <a:rPr lang="en-US" sz="2000" dirty="0"/>
              <a:t> with their </a:t>
            </a:r>
            <a:r>
              <a:rPr lang="en-US" sz="2000" dirty="0" err="1"/>
              <a:t>hydrophillic</a:t>
            </a:r>
            <a:r>
              <a:rPr lang="en-US" sz="2000" dirty="0"/>
              <a:t> polar heads towards periphery and hydrophobic </a:t>
            </a:r>
            <a:r>
              <a:rPr lang="en-US" sz="2000" dirty="0" err="1"/>
              <a:t>nonpolar</a:t>
            </a:r>
            <a:r>
              <a:rPr lang="en-US" sz="2000" dirty="0"/>
              <a:t> ends turned inwards.</a:t>
            </a:r>
            <a:endParaRPr lang="en-US" sz="2000" dirty="0"/>
          </a:p>
          <a:p>
            <a:endParaRPr lang="en-US" sz="2000" dirty="0"/>
          </a:p>
        </p:txBody>
      </p:sp>
      <p:pic>
        <p:nvPicPr>
          <p:cNvPr id="4" name="Picture 3" descr="Plasma-membrane-fluid-mosaic-model.jpg"/>
          <p:cNvPicPr>
            <a:picLocks noChangeAspect="1"/>
          </p:cNvPicPr>
          <p:nvPr/>
        </p:nvPicPr>
        <p:blipFill>
          <a:blip r:embed="rId1"/>
          <a:stretch>
            <a:fillRect/>
          </a:stretch>
        </p:blipFill>
        <p:spPr>
          <a:xfrm>
            <a:off x="1643062" y="3048000"/>
            <a:ext cx="5857875" cy="3810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133600"/>
          </a:xfrm>
        </p:spPr>
        <p:txBody>
          <a:bodyPr>
            <a:noAutofit/>
          </a:bodyPr>
          <a:lstStyle/>
          <a:p>
            <a:r>
              <a:rPr lang="en-US" sz="4000" u="sng" dirty="0">
                <a:effectLst>
                  <a:outerShdw blurRad="38100" dist="38100" dir="2700000" algn="tl">
                    <a:srgbClr val="000000">
                      <a:alpha val="43137"/>
                    </a:srgbClr>
                  </a:outerShdw>
                </a:effectLst>
              </a:rPr>
              <a:t>SPECIALITY STRUCTURES OR MODIFICATIONS OF PLASMA MEMBRANE</a:t>
            </a:r>
            <a:endParaRPr lang="en-US" sz="4000"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534400" cy="4800600"/>
          </a:xfrm>
        </p:spPr>
        <p:txBody>
          <a:bodyPr>
            <a:normAutofit lnSpcReduction="10000"/>
          </a:bodyPr>
          <a:lstStyle/>
          <a:p>
            <a:pPr>
              <a:buFont typeface="Wingdings" panose="05000000000000000000" pitchFamily="2" charset="2"/>
              <a:buChar char="ü"/>
            </a:pPr>
            <a:r>
              <a:rPr lang="en-US" sz="2000" dirty="0"/>
              <a:t> The plasma membranes of certain cells possess additional structures that are concerned with functions like protection, absorption, secretion, transport etc.</a:t>
            </a:r>
            <a:endParaRPr lang="en-US" sz="2000" dirty="0"/>
          </a:p>
          <a:p>
            <a:pPr>
              <a:buNone/>
            </a:pPr>
            <a:r>
              <a:rPr lang="en-US" sz="2000" dirty="0"/>
              <a:t>     </a:t>
            </a:r>
            <a:r>
              <a:rPr lang="en-US" sz="2000" b="1" dirty="0"/>
              <a:t>a) Cell coat or </a:t>
            </a:r>
            <a:r>
              <a:rPr lang="en-US" sz="2000" b="1" dirty="0" err="1"/>
              <a:t>Glycocalyx</a:t>
            </a:r>
            <a:r>
              <a:rPr lang="en-US" sz="2000" b="1" dirty="0"/>
              <a:t>:</a:t>
            </a:r>
            <a:endParaRPr lang="en-US" sz="2000" b="1" dirty="0"/>
          </a:p>
          <a:p>
            <a:pPr>
              <a:buNone/>
            </a:pPr>
            <a:r>
              <a:rPr lang="en-US" sz="2000" b="1" dirty="0"/>
              <a:t>       </a:t>
            </a:r>
            <a:r>
              <a:rPr lang="en-US" sz="2000" dirty="0"/>
              <a:t>This is defined as a </a:t>
            </a:r>
            <a:r>
              <a:rPr lang="en-US" sz="2000" dirty="0" err="1"/>
              <a:t>thinfilm</a:t>
            </a:r>
            <a:r>
              <a:rPr lang="en-US" sz="2000" dirty="0"/>
              <a:t> present on the surface of almost all cell membranes.</a:t>
            </a:r>
            <a:endParaRPr lang="en-US" sz="2000" dirty="0"/>
          </a:p>
          <a:p>
            <a:pPr>
              <a:buNone/>
            </a:pPr>
            <a:r>
              <a:rPr lang="en-US" sz="2000" dirty="0"/>
              <a:t>       The cell wall of plant cell and pellicle of </a:t>
            </a:r>
            <a:r>
              <a:rPr lang="en-US" sz="2000" dirty="0" err="1"/>
              <a:t>protozoans</a:t>
            </a:r>
            <a:r>
              <a:rPr lang="en-US" sz="2000" dirty="0"/>
              <a:t> are the best examples.</a:t>
            </a:r>
            <a:endParaRPr lang="en-US" sz="2000" dirty="0"/>
          </a:p>
          <a:p>
            <a:pPr>
              <a:buNone/>
            </a:pPr>
            <a:r>
              <a:rPr lang="en-US" sz="2000" dirty="0"/>
              <a:t>       It is formed of </a:t>
            </a:r>
            <a:r>
              <a:rPr lang="en-US" sz="2000" dirty="0" err="1"/>
              <a:t>mucopolysaccharides</a:t>
            </a:r>
            <a:r>
              <a:rPr lang="en-US" sz="2000" dirty="0"/>
              <a:t> or oligosaccharides .</a:t>
            </a:r>
            <a:endParaRPr lang="en-US" sz="2000" dirty="0"/>
          </a:p>
          <a:p>
            <a:pPr>
              <a:buNone/>
            </a:pPr>
            <a:r>
              <a:rPr lang="en-US" sz="2000" dirty="0"/>
              <a:t>     </a:t>
            </a:r>
            <a:r>
              <a:rPr lang="en-US" sz="2000" b="1" dirty="0"/>
              <a:t>b) </a:t>
            </a:r>
            <a:r>
              <a:rPr lang="en-US" sz="2000" b="1" dirty="0" err="1"/>
              <a:t>Microvilli</a:t>
            </a:r>
            <a:r>
              <a:rPr lang="en-US" sz="2000" b="1" dirty="0"/>
              <a:t>:</a:t>
            </a:r>
            <a:endParaRPr lang="en-US" sz="2000" b="1" dirty="0"/>
          </a:p>
          <a:p>
            <a:pPr>
              <a:buNone/>
            </a:pPr>
            <a:r>
              <a:rPr lang="en-US" sz="2000" b="1" dirty="0"/>
              <a:t>      </a:t>
            </a:r>
            <a:r>
              <a:rPr lang="en-US" sz="2000" dirty="0" err="1"/>
              <a:t>Microvilli</a:t>
            </a:r>
            <a:r>
              <a:rPr lang="en-US" sz="2000" dirty="0"/>
              <a:t> are ultra microscopic finger like projections formed by the </a:t>
            </a:r>
            <a:r>
              <a:rPr lang="en-US" sz="2000" dirty="0" err="1"/>
              <a:t>evaginations</a:t>
            </a:r>
            <a:r>
              <a:rPr lang="en-US" sz="2000" dirty="0"/>
              <a:t> of plasma membrane.</a:t>
            </a:r>
            <a:endParaRPr lang="en-US" sz="2000" dirty="0"/>
          </a:p>
          <a:p>
            <a:pPr>
              <a:buNone/>
            </a:pPr>
            <a:r>
              <a:rPr lang="en-US" sz="2000" b="1" dirty="0"/>
              <a:t>      </a:t>
            </a:r>
            <a:r>
              <a:rPr lang="en-US" sz="2000" dirty="0"/>
              <a:t> They are present in the cells of intestinal epithelium.</a:t>
            </a:r>
            <a:endParaRPr lang="en-US" sz="2000" dirty="0"/>
          </a:p>
          <a:p>
            <a:pPr>
              <a:buNone/>
            </a:pPr>
            <a:r>
              <a:rPr lang="en-US" sz="2000" dirty="0"/>
              <a:t>       Each cell may possess  about 3000 </a:t>
            </a:r>
            <a:r>
              <a:rPr lang="en-US" sz="2000" dirty="0" err="1"/>
              <a:t>microvilli</a:t>
            </a:r>
            <a:r>
              <a:rPr lang="en-US" sz="2000" dirty="0"/>
              <a:t>.</a:t>
            </a:r>
            <a:endParaRPr lang="en-US" sz="2000" dirty="0"/>
          </a:p>
          <a:p>
            <a:pPr>
              <a:buNone/>
            </a:pPr>
            <a:r>
              <a:rPr lang="en-US" sz="2000" dirty="0"/>
              <a:t>       Each microvillus is about 0.6 to 0.8 micron long and 0.1 micron in diameter. </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a:bodyPr>
          <a:lstStyle/>
          <a:p>
            <a:pPr algn="l"/>
            <a:r>
              <a:rPr lang="en-US" sz="2000" b="1" dirty="0">
                <a:latin typeface="+mn-lt"/>
              </a:rPr>
              <a:t>c) </a:t>
            </a:r>
            <a:r>
              <a:rPr lang="en-US" sz="2000" b="1" dirty="0" err="1">
                <a:latin typeface="+mn-lt"/>
              </a:rPr>
              <a:t>Junctional</a:t>
            </a:r>
            <a:r>
              <a:rPr lang="en-US" sz="2000" b="1" dirty="0">
                <a:latin typeface="+mn-lt"/>
              </a:rPr>
              <a:t> complexes: </a:t>
            </a:r>
            <a:endParaRPr lang="en-US" sz="2000" b="1" dirty="0">
              <a:latin typeface="+mn-lt"/>
            </a:endParaRPr>
          </a:p>
        </p:txBody>
      </p:sp>
      <p:sp>
        <p:nvSpPr>
          <p:cNvPr id="3" name="Content Placeholder 2"/>
          <p:cNvSpPr>
            <a:spLocks noGrp="1"/>
          </p:cNvSpPr>
          <p:nvPr>
            <p:ph idx="1"/>
          </p:nvPr>
        </p:nvSpPr>
        <p:spPr>
          <a:xfrm>
            <a:off x="457200" y="685800"/>
            <a:ext cx="8686800" cy="6172200"/>
          </a:xfrm>
        </p:spPr>
        <p:txBody>
          <a:bodyPr>
            <a:noAutofit/>
          </a:bodyPr>
          <a:lstStyle/>
          <a:p>
            <a:pPr>
              <a:buNone/>
            </a:pPr>
            <a:r>
              <a:rPr lang="en-US" sz="2000" dirty="0"/>
              <a:t>    Generally the plasma membrane of adjacent cells remain separated by the intercellular space.</a:t>
            </a:r>
            <a:endParaRPr lang="en-US" sz="2000" dirty="0"/>
          </a:p>
          <a:p>
            <a:pPr>
              <a:buNone/>
            </a:pPr>
            <a:r>
              <a:rPr lang="en-US" sz="2000" dirty="0"/>
              <a:t>      However some cells are placed too close to each other and some are too far. Under such circumstances the membrane proteins of adjacent cells interact with each other in a specific way to form an intercellular junction.  </a:t>
            </a:r>
            <a:endParaRPr lang="en-US" sz="2000" dirty="0"/>
          </a:p>
          <a:p>
            <a:pPr>
              <a:buNone/>
            </a:pPr>
            <a:r>
              <a:rPr lang="en-US" sz="2000" dirty="0"/>
              <a:t>     These junctions may be in the form of </a:t>
            </a:r>
            <a:r>
              <a:rPr lang="en-US" sz="2000" b="1" dirty="0" err="1"/>
              <a:t>Macule</a:t>
            </a:r>
            <a:r>
              <a:rPr lang="en-US" sz="2000" b="1" dirty="0"/>
              <a:t>, </a:t>
            </a:r>
            <a:r>
              <a:rPr lang="en-US" sz="2000" b="1" dirty="0" err="1"/>
              <a:t>Zonule</a:t>
            </a:r>
            <a:r>
              <a:rPr lang="en-US" sz="2000" b="1" dirty="0"/>
              <a:t>, </a:t>
            </a:r>
            <a:r>
              <a:rPr lang="en-US" sz="2000" b="1" dirty="0" err="1"/>
              <a:t>Occludens</a:t>
            </a:r>
            <a:r>
              <a:rPr lang="en-US" sz="2000" b="1" dirty="0"/>
              <a:t>, </a:t>
            </a:r>
            <a:r>
              <a:rPr lang="en-US" sz="2000" b="1" dirty="0" err="1"/>
              <a:t>Adhaerens</a:t>
            </a:r>
            <a:r>
              <a:rPr lang="en-US" sz="2000" dirty="0"/>
              <a:t>.</a:t>
            </a:r>
            <a:endParaRPr lang="en-US" sz="2000" dirty="0"/>
          </a:p>
          <a:p>
            <a:pPr>
              <a:buNone/>
            </a:pPr>
            <a:r>
              <a:rPr lang="en-US" sz="2000" b="1" dirty="0"/>
              <a:t>d) Various </a:t>
            </a:r>
            <a:r>
              <a:rPr lang="en-US" sz="2000" b="1" dirty="0" err="1"/>
              <a:t>junctional</a:t>
            </a:r>
            <a:r>
              <a:rPr lang="en-US" sz="2000" b="1" dirty="0"/>
              <a:t> complexes: </a:t>
            </a:r>
            <a:endParaRPr lang="en-US" sz="2000" b="1" dirty="0"/>
          </a:p>
          <a:p>
            <a:pPr>
              <a:buNone/>
            </a:pPr>
            <a:r>
              <a:rPr lang="en-US" sz="2000" b="1" dirty="0"/>
              <a:t>      Zonal</a:t>
            </a:r>
            <a:r>
              <a:rPr lang="en-US" sz="2000" dirty="0"/>
              <a:t> </a:t>
            </a:r>
            <a:r>
              <a:rPr lang="en-US" sz="2000" b="1" dirty="0" err="1"/>
              <a:t>occludens</a:t>
            </a:r>
            <a:r>
              <a:rPr lang="en-US" sz="2000" dirty="0"/>
              <a:t> </a:t>
            </a:r>
            <a:r>
              <a:rPr lang="en-US" sz="2000" b="1" dirty="0"/>
              <a:t>(Tight</a:t>
            </a:r>
            <a:r>
              <a:rPr lang="en-US" sz="2000" dirty="0"/>
              <a:t> </a:t>
            </a:r>
            <a:r>
              <a:rPr lang="en-US" sz="2000" b="1" dirty="0"/>
              <a:t>junctions):</a:t>
            </a:r>
            <a:endParaRPr lang="en-US" sz="2000" dirty="0"/>
          </a:p>
          <a:p>
            <a:pPr>
              <a:buNone/>
            </a:pPr>
            <a:r>
              <a:rPr lang="en-US" sz="2000" dirty="0"/>
              <a:t>       The outer unit membranes of plasma membrane of adjacent cells come in contact without any intercellular space. </a:t>
            </a:r>
            <a:endParaRPr lang="en-US" sz="2000" dirty="0"/>
          </a:p>
          <a:p>
            <a:pPr>
              <a:buNone/>
            </a:pPr>
            <a:r>
              <a:rPr lang="en-US" sz="2000" dirty="0"/>
              <a:t>      </a:t>
            </a:r>
            <a:r>
              <a:rPr lang="en-US" sz="2000" b="1" dirty="0"/>
              <a:t>Spot </a:t>
            </a:r>
            <a:r>
              <a:rPr lang="en-US" sz="2000" b="1" dirty="0" err="1"/>
              <a:t>desmonemes</a:t>
            </a:r>
            <a:r>
              <a:rPr lang="en-US" sz="2000" b="1" dirty="0"/>
              <a:t> (Macula </a:t>
            </a:r>
            <a:r>
              <a:rPr lang="en-US" sz="2000" b="1" dirty="0" err="1"/>
              <a:t>adherens</a:t>
            </a:r>
            <a:r>
              <a:rPr lang="en-US" sz="2000" b="1" dirty="0"/>
              <a:t> or Binding bodies):</a:t>
            </a:r>
            <a:endParaRPr lang="en-US" sz="2000" b="1" dirty="0"/>
          </a:p>
          <a:p>
            <a:pPr>
              <a:buNone/>
            </a:pPr>
            <a:r>
              <a:rPr lang="en-US" sz="2000" b="1" dirty="0"/>
              <a:t>      </a:t>
            </a:r>
            <a:r>
              <a:rPr lang="en-US" sz="2000" dirty="0"/>
              <a:t>In some epithelial cells the plasma membrane of adjacent cells are separated by an intercellular space of 300 to 50 angstroms. The inner unit membrane of each adjacent cell at this region possesses a circular thickening that projects into cytoplasm which are like discs called as </a:t>
            </a:r>
            <a:r>
              <a:rPr lang="en-US" sz="2000" dirty="0" err="1"/>
              <a:t>desmonemes</a:t>
            </a:r>
            <a:r>
              <a:rPr lang="en-US" sz="2000" dirty="0"/>
              <a:t>. Many fine filaments called </a:t>
            </a:r>
            <a:r>
              <a:rPr lang="en-US" sz="2000" dirty="0" err="1"/>
              <a:t>tonofibrils</a:t>
            </a:r>
            <a:r>
              <a:rPr lang="en-US" sz="2000" dirty="0"/>
              <a:t> radiate from there discs into cytoplasm of the cell.</a:t>
            </a:r>
            <a:endParaRPr lang="en-US" sz="2000" dirty="0"/>
          </a:p>
          <a:p>
            <a:pPr>
              <a:buNone/>
            </a:pPr>
            <a:r>
              <a:rPr lang="en-US" sz="2000" b="1" dirty="0"/>
              <a:t>      </a:t>
            </a:r>
            <a:r>
              <a:rPr lang="en-US" sz="2000" b="1" dirty="0" err="1"/>
              <a:t>Zonula</a:t>
            </a:r>
            <a:r>
              <a:rPr lang="en-US" sz="2000" b="1" dirty="0"/>
              <a:t> </a:t>
            </a:r>
            <a:r>
              <a:rPr lang="en-US" sz="2000" b="1" dirty="0" err="1"/>
              <a:t>adherens</a:t>
            </a:r>
            <a:r>
              <a:rPr lang="en-US" sz="2000" b="1" dirty="0"/>
              <a:t>(Terminal base or Intermediary junction):</a:t>
            </a:r>
            <a:endParaRPr lang="en-US" sz="2000" b="1" dirty="0"/>
          </a:p>
          <a:p>
            <a:pPr>
              <a:buNone/>
            </a:pPr>
            <a:r>
              <a:rPr lang="en-US" sz="2000" b="1" dirty="0"/>
              <a:t>      </a:t>
            </a:r>
            <a:r>
              <a:rPr lang="en-US" sz="2000" dirty="0"/>
              <a:t>These are similar to </a:t>
            </a:r>
            <a:r>
              <a:rPr lang="en-US" sz="2000" dirty="0" err="1"/>
              <a:t>desmonemes</a:t>
            </a:r>
            <a:r>
              <a:rPr lang="en-US" sz="2000" dirty="0"/>
              <a:t> but they </a:t>
            </a:r>
            <a:r>
              <a:rPr lang="en-US" sz="2000" dirty="0" err="1"/>
              <a:t>donot</a:t>
            </a:r>
            <a:r>
              <a:rPr lang="en-US" sz="2000" dirty="0"/>
              <a:t> have </a:t>
            </a:r>
            <a:r>
              <a:rPr lang="en-US" sz="2000" dirty="0" err="1"/>
              <a:t>tonofibrils</a:t>
            </a:r>
            <a:r>
              <a:rPr lang="en-US" sz="2000" dirty="0"/>
              <a:t>.</a:t>
            </a:r>
            <a:endParaRPr lang="en-US" sz="2000" b="1" dirty="0"/>
          </a:p>
          <a:p>
            <a:pPr>
              <a:buNone/>
            </a:pPr>
            <a:r>
              <a:rPr lang="en-US" sz="2000" b="1" dirty="0"/>
              <a:t>      </a:t>
            </a:r>
            <a:r>
              <a:rPr lang="en-US" sz="2000" dirty="0"/>
              <a:t>    </a:t>
            </a:r>
            <a:endParaRPr lang="en-US" sz="2000" dirty="0"/>
          </a:p>
          <a:p>
            <a:pPr>
              <a:buNone/>
            </a:pPr>
            <a:r>
              <a:rPr lang="en-US" sz="2000" dirty="0"/>
              <a:t>        </a:t>
            </a:r>
            <a:endParaRPr lang="en-US" sz="2000" dirty="0"/>
          </a:p>
          <a:p>
            <a:pPr>
              <a:buNone/>
            </a:pPr>
            <a:r>
              <a:rPr lang="en-US" sz="2000" dirty="0"/>
              <a:t>      </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a:bodyPr>
          <a:lstStyle/>
          <a:p>
            <a:pPr algn="l"/>
            <a:r>
              <a:rPr lang="en-US" sz="2000" b="1" dirty="0"/>
              <a:t>       Gap  junctions(Nexus or Macula </a:t>
            </a:r>
            <a:r>
              <a:rPr lang="en-US" sz="2000" b="1" dirty="0" err="1"/>
              <a:t>occludens</a:t>
            </a:r>
            <a:r>
              <a:rPr lang="en-US" sz="2000" b="1" dirty="0"/>
              <a:t>):</a:t>
            </a:r>
            <a:endParaRPr lang="en-US" sz="2000" b="1" dirty="0"/>
          </a:p>
        </p:txBody>
      </p:sp>
      <p:sp>
        <p:nvSpPr>
          <p:cNvPr id="3" name="Content Placeholder 2"/>
          <p:cNvSpPr>
            <a:spLocks noGrp="1"/>
          </p:cNvSpPr>
          <p:nvPr>
            <p:ph idx="1"/>
          </p:nvPr>
        </p:nvSpPr>
        <p:spPr>
          <a:xfrm>
            <a:off x="457200" y="381000"/>
            <a:ext cx="8686800" cy="6477000"/>
          </a:xfrm>
        </p:spPr>
        <p:txBody>
          <a:bodyPr>
            <a:normAutofit/>
          </a:bodyPr>
          <a:lstStyle/>
          <a:p>
            <a:pPr>
              <a:buNone/>
            </a:pPr>
            <a:r>
              <a:rPr lang="en-US" sz="2000" dirty="0"/>
              <a:t>       These are described as </a:t>
            </a:r>
            <a:r>
              <a:rPr lang="en-US" sz="2000" dirty="0" err="1"/>
              <a:t>submicrosopic</a:t>
            </a:r>
            <a:r>
              <a:rPr lang="en-US" sz="2000" dirty="0"/>
              <a:t> gaps between the cell membranes of adjacent cells.</a:t>
            </a:r>
            <a:endParaRPr lang="en-US" sz="2000" dirty="0"/>
          </a:p>
          <a:p>
            <a:pPr>
              <a:buNone/>
            </a:pPr>
            <a:r>
              <a:rPr lang="en-US" sz="2000" dirty="0"/>
              <a:t>      </a:t>
            </a:r>
            <a:r>
              <a:rPr lang="en-US" sz="2000" b="1" dirty="0"/>
              <a:t>Inter digitations:</a:t>
            </a:r>
            <a:endParaRPr lang="en-US" sz="2000" b="1" dirty="0"/>
          </a:p>
          <a:p>
            <a:pPr>
              <a:buNone/>
            </a:pPr>
            <a:r>
              <a:rPr lang="en-US" sz="2000" b="1" dirty="0"/>
              <a:t>     </a:t>
            </a:r>
            <a:r>
              <a:rPr lang="en-US" sz="2000" dirty="0"/>
              <a:t>These are finger like projections formed from the plasma membranes of two adjacent cells.</a:t>
            </a:r>
            <a:endParaRPr lang="en-US" sz="2000" dirty="0"/>
          </a:p>
          <a:p>
            <a:pPr>
              <a:buNone/>
            </a:pPr>
            <a:r>
              <a:rPr lang="en-US" sz="2000" dirty="0"/>
              <a:t>      </a:t>
            </a:r>
            <a:r>
              <a:rPr lang="en-US" sz="2000" b="1" dirty="0"/>
              <a:t>Pores of plasma membrane:</a:t>
            </a:r>
            <a:endParaRPr lang="en-US" sz="2000" b="1" dirty="0"/>
          </a:p>
          <a:p>
            <a:pPr>
              <a:buNone/>
            </a:pPr>
            <a:r>
              <a:rPr lang="en-US" sz="2000" b="1" dirty="0"/>
              <a:t>      </a:t>
            </a:r>
            <a:r>
              <a:rPr lang="en-US" sz="2000" dirty="0"/>
              <a:t>Plasma membrane is perforated by pores which can be seen only under electron microscope. These pores help in passive diffusion of Na, K and Ca ions and molecules (water, CO2 and O2).</a:t>
            </a:r>
            <a:endParaRPr lang="en-US" sz="2000" dirty="0"/>
          </a:p>
          <a:p>
            <a:pPr>
              <a:buNone/>
            </a:pPr>
            <a:r>
              <a:rPr lang="en-US" sz="2000" dirty="0"/>
              <a:t> </a:t>
            </a:r>
            <a:endParaRPr lang="en-US" sz="2000" dirty="0"/>
          </a:p>
        </p:txBody>
      </p:sp>
      <p:pic>
        <p:nvPicPr>
          <p:cNvPr id="4" name="Picture 3" descr="Kaagaz_20221104_184505439189-1.jpg"/>
          <p:cNvPicPr>
            <a:picLocks noChangeAspect="1"/>
          </p:cNvPicPr>
          <p:nvPr/>
        </p:nvPicPr>
        <p:blipFill>
          <a:blip r:embed="rId1">
            <a:lum contrast="40000"/>
          </a:blip>
          <a:stretch>
            <a:fillRect/>
          </a:stretch>
        </p:blipFill>
        <p:spPr>
          <a:xfrm>
            <a:off x="2590800" y="3429000"/>
            <a:ext cx="4114800" cy="34290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4000" b="1" u="sng" dirty="0">
                <a:effectLst>
                  <a:outerShdw blurRad="38100" dist="38100" dir="2700000" algn="tl">
                    <a:srgbClr val="000000">
                      <a:alpha val="43137"/>
                    </a:srgbClr>
                  </a:outerShdw>
                </a:effectLst>
              </a:rPr>
              <a:t>FUNCTIONS OF PLASMA MEMBRANE</a:t>
            </a:r>
            <a:endParaRPr lang="en-US" sz="40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066800"/>
            <a:ext cx="8686800" cy="5943600"/>
          </a:xfrm>
        </p:spPr>
        <p:txBody>
          <a:bodyPr>
            <a:normAutofit/>
          </a:bodyPr>
          <a:lstStyle/>
          <a:p>
            <a:pPr>
              <a:buFont typeface="Wingdings" panose="05000000000000000000" pitchFamily="2" charset="2"/>
              <a:buChar char="q"/>
            </a:pPr>
            <a:r>
              <a:rPr lang="en-US" sz="2000" dirty="0"/>
              <a:t> The plasma membrane provides stability to the cell and maintain its shape.</a:t>
            </a:r>
            <a:endParaRPr lang="en-US" sz="2000" dirty="0"/>
          </a:p>
          <a:p>
            <a:pPr>
              <a:buFont typeface="Wingdings" panose="05000000000000000000" pitchFamily="2" charset="2"/>
              <a:buChar char="q"/>
            </a:pPr>
            <a:r>
              <a:rPr lang="en-US" sz="2000" dirty="0"/>
              <a:t> The main functions of plasma membrane is to regulate flow of ions and molecules of various substances into and out of the cell .</a:t>
            </a:r>
            <a:endParaRPr lang="en-US" sz="2000" dirty="0"/>
          </a:p>
          <a:p>
            <a:pPr>
              <a:buFont typeface="Wingdings" panose="05000000000000000000" pitchFamily="2" charset="2"/>
              <a:buChar char="q"/>
            </a:pPr>
            <a:r>
              <a:rPr lang="en-US" sz="2000" dirty="0"/>
              <a:t> Different methods of transport are:</a:t>
            </a:r>
            <a:endParaRPr lang="en-US" sz="2000" dirty="0"/>
          </a:p>
          <a:p>
            <a:pPr>
              <a:buNone/>
            </a:pPr>
            <a:r>
              <a:rPr lang="en-US" sz="2000" dirty="0"/>
              <a:t>      </a:t>
            </a:r>
            <a:r>
              <a:rPr lang="en-US" sz="2000" b="1" dirty="0"/>
              <a:t>1) Osmosis: </a:t>
            </a:r>
            <a:r>
              <a:rPr lang="en-US" sz="2000" dirty="0"/>
              <a:t>Passage of water and other </a:t>
            </a:r>
            <a:r>
              <a:rPr lang="en-US" sz="2000" dirty="0" err="1"/>
              <a:t>solvnets</a:t>
            </a:r>
            <a:r>
              <a:rPr lang="en-US" sz="2000" dirty="0"/>
              <a:t> through a </a:t>
            </a:r>
            <a:r>
              <a:rPr lang="en-US" sz="2000" dirty="0" err="1"/>
              <a:t>semipermeable</a:t>
            </a:r>
            <a:r>
              <a:rPr lang="en-US" sz="2000" dirty="0"/>
              <a:t> membrane from lower concentration to higher concentration.</a:t>
            </a:r>
            <a:endParaRPr lang="en-US" sz="2000" dirty="0"/>
          </a:p>
          <a:p>
            <a:pPr>
              <a:buNone/>
            </a:pPr>
            <a:r>
              <a:rPr lang="en-US" sz="2000" b="1" dirty="0"/>
              <a:t>      2) Diffusion: </a:t>
            </a:r>
            <a:r>
              <a:rPr lang="en-US" sz="2000" dirty="0"/>
              <a:t>The transport of ions and molecules of various substances from regions of higher concentration to higher concentration. It is described as downhill movement  and passive transport because it does not require ATP.</a:t>
            </a:r>
            <a:endParaRPr lang="en-US" sz="2000" dirty="0"/>
          </a:p>
          <a:p>
            <a:pPr>
              <a:buNone/>
            </a:pPr>
            <a:r>
              <a:rPr lang="en-US" sz="2000" b="1" dirty="0"/>
              <a:t>      3) Facilitated diffusion: </a:t>
            </a:r>
            <a:r>
              <a:rPr lang="en-US" sz="2000" dirty="0"/>
              <a:t>It is a kind of transport in which substances diffuse from a region of higher concentration to a region of lower concentration with the help of certain substances called carriers. So this is also passive transport.</a:t>
            </a:r>
            <a:endParaRPr lang="en-US" sz="2000" dirty="0"/>
          </a:p>
          <a:p>
            <a:pPr>
              <a:buNone/>
            </a:pPr>
            <a:r>
              <a:rPr lang="en-US" sz="2000" b="1" dirty="0"/>
              <a:t>      4) Active transport: </a:t>
            </a:r>
            <a:r>
              <a:rPr lang="en-US" sz="2000" dirty="0"/>
              <a:t>The transport of substances across the membrane against the concentration and electrochemical gradients. The molecules or ions move from the region of lower concentration to the region of higher concentration.</a:t>
            </a:r>
            <a:endParaRPr lang="en-US" sz="2000" b="1" dirty="0"/>
          </a:p>
          <a:p>
            <a:pPr>
              <a:buNone/>
            </a:pPr>
            <a:r>
              <a:rPr lang="en-US" sz="2000" b="1" dirty="0"/>
              <a:t>      </a:t>
            </a:r>
            <a:endParaRPr lang="en-US" sz="2000" b="1" dirty="0"/>
          </a:p>
          <a:p>
            <a:pPr>
              <a:buNone/>
            </a:pPr>
            <a:r>
              <a:rPr lang="en-US" sz="2000" b="1" dirty="0"/>
              <a:t>            </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pPr algn="l"/>
            <a:r>
              <a:rPr lang="en-US" sz="2000" b="1" dirty="0"/>
              <a:t>            </a:t>
            </a:r>
            <a:r>
              <a:rPr lang="en-US" sz="2000" b="1" dirty="0" err="1"/>
              <a:t>Endocytosis</a:t>
            </a:r>
            <a:r>
              <a:rPr lang="en-US" sz="2000" b="1" dirty="0"/>
              <a:t>: </a:t>
            </a:r>
            <a:r>
              <a:rPr lang="en-US" sz="2000" dirty="0"/>
              <a:t>It is a kind of transport of substances in which the plasma </a:t>
            </a:r>
            <a:endParaRPr lang="en-US" sz="2000" b="1" dirty="0"/>
          </a:p>
        </p:txBody>
      </p:sp>
      <p:sp>
        <p:nvSpPr>
          <p:cNvPr id="3" name="Content Placeholder 2"/>
          <p:cNvSpPr>
            <a:spLocks noGrp="1"/>
          </p:cNvSpPr>
          <p:nvPr>
            <p:ph idx="1"/>
          </p:nvPr>
        </p:nvSpPr>
        <p:spPr>
          <a:xfrm>
            <a:off x="914400" y="685800"/>
            <a:ext cx="8229600" cy="6019800"/>
          </a:xfrm>
        </p:spPr>
        <p:txBody>
          <a:bodyPr>
            <a:normAutofit/>
          </a:bodyPr>
          <a:lstStyle/>
          <a:p>
            <a:pPr>
              <a:buNone/>
            </a:pPr>
            <a:r>
              <a:rPr lang="en-US" sz="2000" dirty="0"/>
              <a:t>           membrane engulfs foreign objects and transport them  by forming  </a:t>
            </a:r>
            <a:endParaRPr lang="en-US" sz="2000" dirty="0"/>
          </a:p>
          <a:p>
            <a:pPr>
              <a:buNone/>
            </a:pPr>
            <a:r>
              <a:rPr lang="en-US" sz="2000" dirty="0"/>
              <a:t>           </a:t>
            </a:r>
            <a:r>
              <a:rPr lang="en-US" sz="2000" dirty="0" err="1"/>
              <a:t>vescicles</a:t>
            </a:r>
            <a:r>
              <a:rPr lang="en-US" sz="2000" dirty="0"/>
              <a:t> around them .</a:t>
            </a:r>
            <a:endParaRPr lang="en-US" sz="2000" dirty="0"/>
          </a:p>
          <a:p>
            <a:pPr>
              <a:buNone/>
            </a:pPr>
            <a:r>
              <a:rPr lang="en-US" sz="2000" dirty="0"/>
              <a:t>      Depending on the nature of food or foreign substances the </a:t>
            </a:r>
            <a:r>
              <a:rPr lang="en-US" sz="2000" dirty="0" err="1"/>
              <a:t>endocytosis</a:t>
            </a:r>
            <a:r>
              <a:rPr lang="en-US" sz="2000" dirty="0"/>
              <a:t> is differentiated into two types.</a:t>
            </a:r>
            <a:endParaRPr lang="en-US" sz="2000" dirty="0"/>
          </a:p>
          <a:p>
            <a:pPr>
              <a:buNone/>
            </a:pPr>
            <a:r>
              <a:rPr lang="en-US" sz="2000" dirty="0"/>
              <a:t>         </a:t>
            </a:r>
            <a:r>
              <a:rPr lang="en-US" sz="2000" b="1" dirty="0"/>
              <a:t>a) </a:t>
            </a:r>
            <a:r>
              <a:rPr lang="en-US" sz="2000" b="1" dirty="0" err="1"/>
              <a:t>Picnocytosis</a:t>
            </a:r>
            <a:r>
              <a:rPr lang="en-US" sz="2000" b="1" dirty="0"/>
              <a:t>: </a:t>
            </a:r>
            <a:r>
              <a:rPr lang="en-US" sz="2000" dirty="0"/>
              <a:t>Intake of fluid materials which are unable to pass through the cell membrane. It was first observed by Edward in Amoeba.</a:t>
            </a:r>
            <a:endParaRPr lang="en-US" sz="2000" dirty="0"/>
          </a:p>
          <a:p>
            <a:pPr>
              <a:buNone/>
            </a:pPr>
            <a:r>
              <a:rPr lang="en-US" sz="2000" dirty="0"/>
              <a:t>         </a:t>
            </a:r>
            <a:r>
              <a:rPr lang="en-US" sz="2000" b="1" dirty="0"/>
              <a:t>b)</a:t>
            </a:r>
            <a:r>
              <a:rPr lang="en-US" sz="2000" dirty="0"/>
              <a:t> </a:t>
            </a:r>
            <a:r>
              <a:rPr lang="en-US" sz="2000" b="1" dirty="0" err="1"/>
              <a:t>Phagocytosis</a:t>
            </a:r>
            <a:r>
              <a:rPr lang="en-US" sz="2000" b="1" dirty="0"/>
              <a:t>: </a:t>
            </a:r>
            <a:r>
              <a:rPr lang="en-US" sz="2000" dirty="0"/>
              <a:t> The process of engulfing large sized solid objects by the plasma membrane.</a:t>
            </a:r>
            <a:endParaRPr lang="en-US" sz="2000" dirty="0"/>
          </a:p>
          <a:p>
            <a:pPr>
              <a:buNone/>
            </a:pPr>
            <a:r>
              <a:rPr lang="en-US" sz="2000" dirty="0"/>
              <a:t> </a:t>
            </a:r>
            <a:r>
              <a:rPr lang="en-US" sz="2000" b="1" dirty="0"/>
              <a:t>5) </a:t>
            </a:r>
            <a:r>
              <a:rPr lang="en-US" sz="2000" b="1" dirty="0" err="1"/>
              <a:t>Exocytosis</a:t>
            </a:r>
            <a:r>
              <a:rPr lang="en-US" sz="2000" b="1" dirty="0"/>
              <a:t> (Cell vomiting or </a:t>
            </a:r>
            <a:r>
              <a:rPr lang="en-US" sz="2000" b="1" dirty="0" err="1"/>
              <a:t>Emeiocytosis</a:t>
            </a:r>
            <a:r>
              <a:rPr lang="en-US" sz="2000" b="1" dirty="0"/>
              <a:t>): </a:t>
            </a:r>
            <a:r>
              <a:rPr lang="en-US" sz="2000" dirty="0"/>
              <a:t> This is a reverse process of </a:t>
            </a:r>
            <a:r>
              <a:rPr lang="en-US" sz="2000" dirty="0" err="1"/>
              <a:t>endocytosis</a:t>
            </a:r>
            <a:r>
              <a:rPr lang="en-US" sz="2000" dirty="0"/>
              <a:t>. The several substances secreted by the glands are released by the plasma membrane to the extra cellular medium.</a:t>
            </a:r>
            <a:endParaRPr lang="en-US" sz="2000" dirty="0"/>
          </a:p>
          <a:p>
            <a:pPr>
              <a:buNone/>
            </a:pPr>
            <a:r>
              <a:rPr lang="en-US" sz="2000" dirty="0"/>
              <a:t> </a:t>
            </a:r>
            <a:r>
              <a:rPr lang="en-US" sz="2000" b="1" dirty="0"/>
              <a:t>6) </a:t>
            </a:r>
            <a:r>
              <a:rPr lang="en-US" sz="2000" b="1" dirty="0" err="1"/>
              <a:t>Cytopemphis</a:t>
            </a:r>
            <a:r>
              <a:rPr lang="en-US" sz="2000" b="1" dirty="0"/>
              <a:t>: </a:t>
            </a:r>
            <a:r>
              <a:rPr lang="en-US" sz="2000" dirty="0"/>
              <a:t>If a substance passes into the cell by means of </a:t>
            </a:r>
            <a:r>
              <a:rPr lang="en-US" sz="2000" dirty="0" err="1"/>
              <a:t>endocytosis</a:t>
            </a:r>
            <a:r>
              <a:rPr lang="en-US" sz="2000" dirty="0"/>
              <a:t> and leaves the cell by </a:t>
            </a:r>
            <a:r>
              <a:rPr lang="en-US" sz="2000" dirty="0" err="1"/>
              <a:t>exocytosis</a:t>
            </a:r>
            <a:r>
              <a:rPr lang="en-US" sz="2000" dirty="0"/>
              <a:t> without undergoing any change.</a:t>
            </a:r>
            <a:endParaRPr lang="en-US" sz="2000" dirty="0"/>
          </a:p>
          <a:p>
            <a:pPr>
              <a:buNone/>
            </a:pPr>
            <a:r>
              <a:rPr lang="en-US" sz="2000" b="1" dirty="0"/>
              <a:t>             </a:t>
            </a:r>
            <a:r>
              <a:rPr lang="en-US" sz="4000" b="1" dirty="0"/>
              <a:t>  _______THE END_______</a:t>
            </a:r>
            <a:endParaRPr lang="en-US" sz="2000" b="1" dirty="0"/>
          </a:p>
          <a:p>
            <a:pPr>
              <a:buNone/>
            </a:pPr>
            <a:r>
              <a:rPr lang="en-US" sz="2000" b="1" dirty="0"/>
              <a:t>      </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828800"/>
            <a:ext cx="8077200" cy="4572000"/>
          </a:xfrm>
        </p:spPr>
        <p:txBody>
          <a:bodyPr>
            <a:normAutofit fontScale="85000" lnSpcReduction="20000"/>
          </a:bodyPr>
          <a:lstStyle/>
          <a:p>
            <a:pPr marL="971550" lvl="1" indent="-514350"/>
            <a:r>
              <a:rPr lang="en-US" sz="5200" u="sng" dirty="0">
                <a:solidFill>
                  <a:schemeClr val="tx1"/>
                </a:solidFill>
                <a:effectLst>
                  <a:outerShdw blurRad="38100" dist="38100" dir="2700000" algn="tl">
                    <a:srgbClr val="000000">
                      <a:alpha val="43137"/>
                    </a:srgbClr>
                  </a:outerShdw>
                </a:effectLst>
              </a:rPr>
              <a:t>INTRODUCTION</a:t>
            </a:r>
            <a:endParaRPr lang="en-US" sz="5200" u="sng" dirty="0">
              <a:solidFill>
                <a:schemeClr val="tx1"/>
              </a:solidFill>
              <a:effectLst>
                <a:outerShdw blurRad="38100" dist="38100" dir="2700000" algn="tl">
                  <a:srgbClr val="000000">
                    <a:alpha val="43137"/>
                  </a:srgbClr>
                </a:outerShdw>
              </a:effectLst>
            </a:endParaRPr>
          </a:p>
          <a:p>
            <a:pPr marL="971550" lvl="1" indent="-514350" algn="just">
              <a:buFont typeface="Wingdings" panose="05000000000000000000" pitchFamily="2" charset="2"/>
              <a:buChar char="ü"/>
            </a:pPr>
            <a:r>
              <a:rPr lang="en-US" sz="2400" u="sng" dirty="0">
                <a:solidFill>
                  <a:schemeClr val="tx1"/>
                </a:solidFill>
              </a:rPr>
              <a:t>All the animal cells are delimited by a thin elastic selectively permeable living membrane.</a:t>
            </a:r>
            <a:endParaRPr lang="en-US" sz="2400" u="sng" dirty="0">
              <a:solidFill>
                <a:schemeClr val="tx1"/>
              </a:solidFill>
            </a:endParaRPr>
          </a:p>
          <a:p>
            <a:pPr marL="971550" lvl="1" indent="-514350" algn="just">
              <a:buFont typeface="Wingdings" panose="05000000000000000000" pitchFamily="2" charset="2"/>
              <a:buChar char="ü"/>
            </a:pPr>
            <a:r>
              <a:rPr lang="en-US" dirty="0">
                <a:solidFill>
                  <a:schemeClr val="tx1"/>
                </a:solidFill>
              </a:rPr>
              <a:t>It separates the  cytoplasm from the surrounding environment.</a:t>
            </a:r>
            <a:endParaRPr lang="en-US" dirty="0">
              <a:solidFill>
                <a:schemeClr val="tx1"/>
              </a:solidFill>
            </a:endParaRPr>
          </a:p>
          <a:p>
            <a:pPr marL="971550" lvl="1" indent="-514350" algn="just">
              <a:buFont typeface="Wingdings" panose="05000000000000000000" pitchFamily="2" charset="2"/>
              <a:buChar char="ü"/>
            </a:pPr>
            <a:r>
              <a:rPr lang="en-US" dirty="0">
                <a:solidFill>
                  <a:schemeClr val="tx1"/>
                </a:solidFill>
              </a:rPr>
              <a:t>It is an integral part of the cell.</a:t>
            </a:r>
            <a:endParaRPr lang="en-US" dirty="0">
              <a:solidFill>
                <a:schemeClr val="tx1"/>
              </a:solidFill>
            </a:endParaRPr>
          </a:p>
          <a:p>
            <a:pPr marL="971550" lvl="1" indent="-514350" algn="just">
              <a:buFont typeface="Wingdings" panose="05000000000000000000" pitchFamily="2" charset="2"/>
              <a:buChar char="ü"/>
            </a:pPr>
            <a:r>
              <a:rPr lang="en-US" dirty="0">
                <a:solidFill>
                  <a:schemeClr val="tx1"/>
                </a:solidFill>
              </a:rPr>
              <a:t>It is named as </a:t>
            </a:r>
            <a:r>
              <a:rPr lang="en-US" b="1" dirty="0">
                <a:solidFill>
                  <a:schemeClr val="tx1"/>
                </a:solidFill>
              </a:rPr>
              <a:t>cell membrane</a:t>
            </a:r>
            <a:r>
              <a:rPr lang="en-US" dirty="0">
                <a:solidFill>
                  <a:schemeClr val="tx1"/>
                </a:solidFill>
              </a:rPr>
              <a:t> by C.CRAMER and C.NAGELI in 1885.</a:t>
            </a:r>
            <a:endParaRPr lang="en-US" dirty="0">
              <a:solidFill>
                <a:schemeClr val="tx1"/>
              </a:solidFill>
            </a:endParaRPr>
          </a:p>
          <a:p>
            <a:pPr marL="971550" lvl="1" indent="-514350" algn="just">
              <a:buFont typeface="Wingdings" panose="05000000000000000000" pitchFamily="2" charset="2"/>
              <a:buChar char="ü"/>
            </a:pPr>
            <a:r>
              <a:rPr lang="en-US" dirty="0">
                <a:solidFill>
                  <a:schemeClr val="tx1"/>
                </a:solidFill>
              </a:rPr>
              <a:t>J.Q.PLOWE named it as </a:t>
            </a:r>
            <a:r>
              <a:rPr lang="en-US" b="1" dirty="0">
                <a:solidFill>
                  <a:schemeClr val="tx1"/>
                </a:solidFill>
              </a:rPr>
              <a:t>PLASMA LEMMA</a:t>
            </a:r>
            <a:r>
              <a:rPr lang="en-US" dirty="0">
                <a:solidFill>
                  <a:schemeClr val="tx1"/>
                </a:solidFill>
              </a:rPr>
              <a:t> in 1931.</a:t>
            </a:r>
            <a:endParaRPr lang="en-US" b="1" dirty="0">
              <a:solidFill>
                <a:schemeClr val="tx1"/>
              </a:solidFill>
            </a:endParaRPr>
          </a:p>
          <a:p>
            <a:pPr marL="971550" lvl="1" indent="-514350" algn="just">
              <a:buFont typeface="Wingdings" panose="05000000000000000000" pitchFamily="2" charset="2"/>
              <a:buChar char="ü"/>
            </a:pPr>
            <a:r>
              <a:rPr lang="en-US" b="1" dirty="0">
                <a:solidFill>
                  <a:schemeClr val="tx1"/>
                </a:solidFill>
              </a:rPr>
              <a:t> </a:t>
            </a:r>
            <a:r>
              <a:rPr lang="en-US" dirty="0">
                <a:solidFill>
                  <a:schemeClr val="tx1"/>
                </a:solidFill>
              </a:rPr>
              <a:t>To avoid confusion with respect to cell wall of plant cell De ROBERTIS and other modern cytologists called it as </a:t>
            </a:r>
            <a:r>
              <a:rPr lang="en-US" b="1" dirty="0">
                <a:solidFill>
                  <a:schemeClr val="tx1"/>
                </a:solidFill>
              </a:rPr>
              <a:t>PLASMA MEMBRANE </a:t>
            </a:r>
            <a:r>
              <a:rPr lang="en-US" dirty="0">
                <a:solidFill>
                  <a:schemeClr val="tx1"/>
                </a:solidFill>
              </a:rPr>
              <a:t>which became popular now.</a:t>
            </a:r>
            <a:endParaRPr lang="en-US" dirty="0">
              <a:solidFill>
                <a:schemeClr val="tx1"/>
              </a:solidFill>
            </a:endParaRPr>
          </a:p>
          <a:p>
            <a:pPr marL="971550" lvl="1" indent="-514350" algn="just">
              <a:buFont typeface="Wingdings" panose="05000000000000000000" pitchFamily="2" charset="2"/>
              <a:buChar char="ü"/>
            </a:pPr>
            <a:endParaRPr lang="en-US" dirty="0"/>
          </a:p>
        </p:txBody>
      </p:sp>
      <p:sp>
        <p:nvSpPr>
          <p:cNvPr id="4" name="Title 3"/>
          <p:cNvSpPr>
            <a:spLocks noGrp="1"/>
          </p:cNvSpPr>
          <p:nvPr>
            <p:ph type="ctrTitle"/>
          </p:nvPr>
        </p:nvSpPr>
        <p:spPr>
          <a:xfrm>
            <a:off x="685800" y="-457199"/>
            <a:ext cx="7772400" cy="2743200"/>
          </a:xfrm>
        </p:spPr>
        <p:txBody>
          <a:bodyPr>
            <a:normAutofit/>
          </a:bodyPr>
          <a:lstStyle/>
          <a:p>
            <a:r>
              <a:rPr lang="en-US" sz="6600" b="1" dirty="0">
                <a:effectLst>
                  <a:outerShdw blurRad="38100" dist="38100" dir="2700000" algn="tl">
                    <a:srgbClr val="000000">
                      <a:alpha val="43137"/>
                    </a:srgbClr>
                  </a:outerShdw>
                </a:effectLst>
              </a:rPr>
              <a:t>PLASMA</a:t>
            </a:r>
            <a:r>
              <a:rPr lang="en-US" sz="6000" dirty="0"/>
              <a:t> </a:t>
            </a:r>
            <a:r>
              <a:rPr lang="en-US" sz="6600" b="1" dirty="0">
                <a:effectLst>
                  <a:outerShdw blurRad="38100" dist="38100" dir="2700000" algn="tl">
                    <a:srgbClr val="000000">
                      <a:alpha val="43137"/>
                    </a:srgbClr>
                  </a:outerShdw>
                </a:effectLst>
              </a:rPr>
              <a:t>MEMBRANE</a:t>
            </a:r>
            <a:endParaRPr lang="en-US" sz="6600" b="1"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lstStyle/>
          <a:p>
            <a:r>
              <a:rPr lang="en-US" u="sng" dirty="0">
                <a:solidFill>
                  <a:schemeClr val="accent2"/>
                </a:solidFill>
                <a:effectLst>
                  <a:outerShdw blurRad="38100" dist="38100" dir="2700000" algn="tl">
                    <a:srgbClr val="000000">
                      <a:alpha val="43137"/>
                    </a:srgbClr>
                  </a:outerShdw>
                </a:effectLst>
              </a:rPr>
              <a:t>DEFINITION</a:t>
            </a:r>
            <a:endParaRPr lang="en-US" u="sng"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914400"/>
            <a:ext cx="8229600" cy="5638800"/>
          </a:xfrm>
        </p:spPr>
        <p:txBody>
          <a:bodyPr>
            <a:normAutofit/>
          </a:bodyPr>
          <a:lstStyle/>
          <a:p>
            <a:pPr algn="just">
              <a:buFont typeface="Wingdings" panose="05000000000000000000" pitchFamily="2" charset="2"/>
              <a:buChar char="ü"/>
            </a:pPr>
            <a:r>
              <a:rPr lang="en-US" sz="2000" dirty="0"/>
              <a:t>Plasma membrane can be defined as a thin elastic double unit membrane made of </a:t>
            </a:r>
            <a:r>
              <a:rPr lang="en-US" sz="2000" dirty="0" err="1"/>
              <a:t>lipoprotiens</a:t>
            </a:r>
            <a:r>
              <a:rPr lang="en-US" sz="2000" dirty="0"/>
              <a:t> which separates cell from the extra cellular medium and regulates the passage of various substances such as solvents, solute particles, water across it.</a:t>
            </a:r>
            <a:endParaRPr lang="en-US" sz="2000" dirty="0"/>
          </a:p>
          <a:p>
            <a:pPr algn="just">
              <a:buFont typeface="Wingdings" panose="05000000000000000000" pitchFamily="2" charset="2"/>
              <a:buChar char="ü"/>
            </a:pPr>
            <a:r>
              <a:rPr lang="en-US" sz="2000" dirty="0"/>
              <a:t>Plasma membrane can be easily separated from the cytoplasm only in certain cells such as mammalian erythrocytes and nerve cells.</a:t>
            </a:r>
            <a:endParaRPr lang="en-US" sz="2000" dirty="0"/>
          </a:p>
          <a:p>
            <a:pPr algn="just">
              <a:buFont typeface="Wingdings" panose="05000000000000000000" pitchFamily="2" charset="2"/>
              <a:buChar char="ü"/>
            </a:pPr>
            <a:r>
              <a:rPr lang="en-US" sz="2000" dirty="0"/>
              <a:t>The thickness of plasma membrane varies in different types of cells which  varies between 75-105 Angstrom units. </a:t>
            </a:r>
            <a:endParaRPr lang="en-US" sz="2000" dirty="0"/>
          </a:p>
          <a:p>
            <a:pPr algn="just">
              <a:buFont typeface="Wingdings" panose="05000000000000000000" pitchFamily="2" charset="2"/>
              <a:buChar char="ü"/>
            </a:pPr>
            <a:r>
              <a:rPr lang="en-US" sz="2000" dirty="0"/>
              <a:t>Under electron microscope the plasma membrane appears to be made of three layers.</a:t>
            </a:r>
            <a:endParaRPr lang="en-US" sz="2000" dirty="0"/>
          </a:p>
          <a:p>
            <a:pPr algn="just">
              <a:buNone/>
            </a:pPr>
            <a:r>
              <a:rPr lang="en-US" sz="2000" dirty="0"/>
              <a:t>          1) a dense outer layer- 20 Angstroms</a:t>
            </a:r>
            <a:endParaRPr lang="en-US" sz="2000" dirty="0"/>
          </a:p>
          <a:p>
            <a:pPr algn="just">
              <a:buNone/>
            </a:pPr>
            <a:r>
              <a:rPr lang="en-US" sz="2000" dirty="0"/>
              <a:t>          2) a dense inner layer- 20 Angstroms</a:t>
            </a:r>
            <a:endParaRPr lang="en-US" sz="2000" dirty="0"/>
          </a:p>
          <a:p>
            <a:pPr algn="just">
              <a:buNone/>
            </a:pPr>
            <a:r>
              <a:rPr lang="en-US" sz="2000" dirty="0"/>
              <a:t>          3) a middle layer between the two dense layers – 35Angstroms</a:t>
            </a:r>
            <a:endParaRPr lang="en-US" sz="2000" dirty="0"/>
          </a:p>
          <a:p>
            <a:pPr algn="just">
              <a:buFont typeface="Wingdings" panose="05000000000000000000" pitchFamily="2" charset="2"/>
              <a:buChar char="ü"/>
            </a:pPr>
            <a:r>
              <a:rPr lang="en-US" sz="2000" dirty="0"/>
              <a:t>Of these three layers the outer and inner layers are said to be formed of protein molecules and the middle one is made of two layers of phospholipids.</a:t>
            </a:r>
            <a:endParaRPr lang="en-US" sz="2000" dirty="0"/>
          </a:p>
          <a:p>
            <a:pPr algn="just">
              <a:buFont typeface="Wingdings" panose="05000000000000000000" pitchFamily="2" charset="2"/>
              <a:buChar char="ü"/>
            </a:pPr>
            <a:endParaRPr lang="en-US" sz="2000" dirty="0"/>
          </a:p>
          <a:p>
            <a:pPr algn="just">
              <a:buFont typeface="Wingdings" panose="05000000000000000000" pitchFamily="2" charset="2"/>
              <a:buChar char="ü"/>
            </a:pPr>
            <a:endParaRPr lang="en-US" sz="2000" dirty="0"/>
          </a:p>
          <a:p>
            <a:pPr algn="just">
              <a:buFont typeface="Wingdings" panose="05000000000000000000" pitchFamily="2" charset="2"/>
              <a:buChar char="ü"/>
            </a:pPr>
            <a:endParaRPr lang="en-US" sz="2000" dirty="0"/>
          </a:p>
          <a:p>
            <a:pPr marL="457200" indent="-457200" algn="just">
              <a:buFont typeface="+mj-lt"/>
              <a:buAutoNum type="arabicPeriod"/>
            </a:pP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a:t>	</a:t>
            </a:r>
            <a:r>
              <a:rPr lang="en-US" u="sng" dirty="0">
                <a:solidFill>
                  <a:schemeClr val="accent5">
                    <a:lumMod val="75000"/>
                  </a:schemeClr>
                </a:solidFill>
                <a:effectLst>
                  <a:outerShdw blurRad="38100" dist="38100" dir="2700000" algn="tl">
                    <a:srgbClr val="000000">
                      <a:alpha val="43137"/>
                    </a:srgbClr>
                  </a:outerShdw>
                </a:effectLst>
              </a:rPr>
              <a:t>CHEMICAL</a:t>
            </a:r>
            <a:r>
              <a:rPr lang="en-US" dirty="0"/>
              <a:t> </a:t>
            </a:r>
            <a:r>
              <a:rPr lang="en-US" u="sng" dirty="0">
                <a:solidFill>
                  <a:schemeClr val="accent5">
                    <a:lumMod val="75000"/>
                  </a:schemeClr>
                </a:solidFill>
                <a:effectLst>
                  <a:outerShdw blurRad="38100" dist="38100" dir="2700000" algn="tl">
                    <a:srgbClr val="000000">
                      <a:alpha val="43137"/>
                    </a:srgbClr>
                  </a:outerShdw>
                </a:effectLst>
              </a:rPr>
              <a:t>COMPOSITION</a:t>
            </a:r>
            <a:endParaRPr lang="en-US" u="sng" dirty="0">
              <a:solidFill>
                <a:schemeClr val="accent5">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2000" dirty="0"/>
              <a:t>Plasma membrane is made up of lipids, proteins, a fraction of </a:t>
            </a:r>
            <a:r>
              <a:rPr lang="en-US" sz="2000" dirty="0" err="1"/>
              <a:t>oilgo</a:t>
            </a:r>
            <a:r>
              <a:rPr lang="en-US" sz="2000" dirty="0"/>
              <a:t> </a:t>
            </a:r>
            <a:r>
              <a:rPr lang="en-US" sz="2000" dirty="0" err="1"/>
              <a:t>saccharides</a:t>
            </a:r>
            <a:r>
              <a:rPr lang="en-US" sz="2000" dirty="0"/>
              <a:t> and water. But the main constituents are lipids and proteins, hence the plasma membrane is said to be a </a:t>
            </a:r>
            <a:r>
              <a:rPr lang="en-US" sz="2000" dirty="0" err="1"/>
              <a:t>lioproteinous</a:t>
            </a:r>
            <a:r>
              <a:rPr lang="en-US" sz="2000" dirty="0"/>
              <a:t> membrane.</a:t>
            </a:r>
            <a:endParaRPr lang="en-US" sz="2000" dirty="0"/>
          </a:p>
          <a:p>
            <a:pPr algn="just">
              <a:buFont typeface="Wingdings" panose="05000000000000000000" pitchFamily="2" charset="2"/>
              <a:buChar char="q"/>
            </a:pPr>
            <a:r>
              <a:rPr lang="en-US" sz="2000" b="1" dirty="0"/>
              <a:t>LIPIDS: </a:t>
            </a:r>
            <a:r>
              <a:rPr lang="en-US" sz="2000" dirty="0"/>
              <a:t>Plasma membrane contains 20-79 % of lipids.</a:t>
            </a:r>
            <a:endParaRPr lang="en-US" sz="2000" dirty="0"/>
          </a:p>
          <a:p>
            <a:pPr algn="just">
              <a:buNone/>
            </a:pPr>
            <a:r>
              <a:rPr lang="en-US" sz="2000" dirty="0"/>
              <a:t>       They are mainly present as </a:t>
            </a:r>
            <a:r>
              <a:rPr lang="en-US" sz="2000" b="1" dirty="0"/>
              <a:t>phospholipids and cholesterol</a:t>
            </a:r>
            <a:r>
              <a:rPr lang="en-US" sz="2000" dirty="0"/>
              <a:t>.</a:t>
            </a:r>
            <a:endParaRPr lang="en-US" sz="2000" dirty="0"/>
          </a:p>
          <a:p>
            <a:pPr algn="just">
              <a:buNone/>
            </a:pPr>
            <a:r>
              <a:rPr lang="en-US" sz="2000" dirty="0"/>
              <a:t>       The phospholipids are of two types:</a:t>
            </a:r>
            <a:endParaRPr lang="en-US" sz="2000" dirty="0"/>
          </a:p>
          <a:p>
            <a:pPr algn="just">
              <a:buFont typeface="Courier New" panose="02070309020205020404" pitchFamily="49" charset="0"/>
              <a:buChar char="o"/>
            </a:pPr>
            <a:r>
              <a:rPr lang="en-US" sz="2000" dirty="0"/>
              <a:t> </a:t>
            </a:r>
            <a:r>
              <a:rPr lang="en-US" sz="2000" b="1" dirty="0"/>
              <a:t>Neutral phospholipids:</a:t>
            </a:r>
            <a:r>
              <a:rPr lang="en-US" sz="2000" dirty="0"/>
              <a:t> These lipids have no electrical charge.</a:t>
            </a:r>
            <a:endParaRPr lang="en-US" sz="2000" dirty="0"/>
          </a:p>
          <a:p>
            <a:pPr algn="just">
              <a:buNone/>
            </a:pPr>
            <a:r>
              <a:rPr lang="en-US" sz="2000" dirty="0"/>
              <a:t>        They are tightly packed as a </a:t>
            </a:r>
            <a:r>
              <a:rPr lang="en-US" sz="2000" dirty="0" err="1"/>
              <a:t>bilayer</a:t>
            </a:r>
            <a:r>
              <a:rPr lang="en-US" sz="2000" dirty="0"/>
              <a:t> in the plasma membrane.  </a:t>
            </a:r>
            <a:endParaRPr lang="en-US" sz="2000" dirty="0"/>
          </a:p>
          <a:p>
            <a:pPr>
              <a:buFont typeface="Courier New" panose="02070309020205020404" pitchFamily="49" charset="0"/>
              <a:buChar char="o"/>
            </a:pPr>
            <a:r>
              <a:rPr lang="en-US" sz="2000" b="1" dirty="0"/>
              <a:t> Acid phospholipids: </a:t>
            </a:r>
            <a:r>
              <a:rPr lang="en-US" sz="2000" dirty="0"/>
              <a:t>These are negatively charged  and are     associated with  proteins forming lipoproteins. </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1524000"/>
          </a:xfrm>
        </p:spPr>
        <p:txBody>
          <a:bodyPr>
            <a:normAutofit/>
          </a:bodyPr>
          <a:lstStyle/>
          <a:p>
            <a:pPr>
              <a:buFont typeface="Wingdings" panose="05000000000000000000" pitchFamily="2" charset="2"/>
              <a:buChar char="q"/>
            </a:pPr>
            <a:r>
              <a:rPr lang="en-US" sz="2000" b="1" dirty="0">
                <a:latin typeface="+mn-lt"/>
              </a:rPr>
              <a:t>   PROTEINS:</a:t>
            </a:r>
            <a:r>
              <a:rPr lang="en-US" sz="2000" dirty="0">
                <a:latin typeface="+mn-lt"/>
              </a:rPr>
              <a:t> Proteins form the main components of the plasma membrane, but their amount varies from one cell to the others. </a:t>
            </a:r>
            <a:br>
              <a:rPr lang="en-US" sz="2000" dirty="0">
                <a:latin typeface="+mn-lt"/>
              </a:rPr>
            </a:br>
            <a:r>
              <a:rPr lang="en-US" sz="2000" dirty="0">
                <a:latin typeface="+mn-lt"/>
              </a:rPr>
              <a:t>Two types of proteins viz. </a:t>
            </a:r>
            <a:r>
              <a:rPr lang="en-US" sz="2000" b="1" dirty="0">
                <a:latin typeface="+mn-lt"/>
              </a:rPr>
              <a:t>Structural proteins  </a:t>
            </a:r>
            <a:r>
              <a:rPr lang="en-US" sz="2000" dirty="0">
                <a:latin typeface="+mn-lt"/>
              </a:rPr>
              <a:t>and  </a:t>
            </a:r>
            <a:r>
              <a:rPr lang="en-US" sz="2000" b="1" dirty="0">
                <a:latin typeface="+mn-lt"/>
              </a:rPr>
              <a:t>functional proteins  </a:t>
            </a:r>
            <a:r>
              <a:rPr lang="en-US" sz="2000" dirty="0">
                <a:latin typeface="+mn-lt"/>
              </a:rPr>
              <a:t>are present in plasma membrane.</a:t>
            </a:r>
            <a:endParaRPr lang="en-US" sz="2000" b="1" dirty="0">
              <a:latin typeface="+mn-lt"/>
            </a:endParaRPr>
          </a:p>
        </p:txBody>
      </p:sp>
      <p:sp>
        <p:nvSpPr>
          <p:cNvPr id="5" name="Content Placeholder 4"/>
          <p:cNvSpPr>
            <a:spLocks noGrp="1"/>
          </p:cNvSpPr>
          <p:nvPr>
            <p:ph idx="1"/>
          </p:nvPr>
        </p:nvSpPr>
        <p:spPr>
          <a:xfrm>
            <a:off x="457200" y="1752600"/>
            <a:ext cx="8229600" cy="4525963"/>
          </a:xfrm>
        </p:spPr>
        <p:txBody>
          <a:bodyPr>
            <a:normAutofit lnSpcReduction="10000"/>
          </a:bodyPr>
          <a:lstStyle/>
          <a:p>
            <a:pPr>
              <a:buFont typeface="Courier New" panose="02070309020205020404" pitchFamily="49" charset="0"/>
              <a:buChar char="o"/>
            </a:pPr>
            <a:r>
              <a:rPr lang="en-US" sz="2000" b="1" dirty="0"/>
              <a:t> STRUCTURAL PROTEINS: </a:t>
            </a:r>
            <a:r>
              <a:rPr lang="en-US" sz="2000" dirty="0"/>
              <a:t>They are concerned with mechanical structure of the membrane.</a:t>
            </a:r>
            <a:endParaRPr lang="en-US" sz="2000" dirty="0"/>
          </a:p>
          <a:p>
            <a:pPr>
              <a:buNone/>
            </a:pPr>
            <a:r>
              <a:rPr lang="en-US" sz="2000" dirty="0"/>
              <a:t>       They form the backbone of the plasma membrane.</a:t>
            </a:r>
            <a:endParaRPr lang="en-US" sz="2000" dirty="0"/>
          </a:p>
          <a:p>
            <a:pPr>
              <a:buNone/>
            </a:pPr>
            <a:r>
              <a:rPr lang="en-US" sz="2000" dirty="0"/>
              <a:t>       They are of two types:</a:t>
            </a:r>
            <a:endParaRPr lang="en-US" sz="2000" dirty="0"/>
          </a:p>
          <a:p>
            <a:pPr>
              <a:buNone/>
            </a:pPr>
            <a:r>
              <a:rPr lang="en-US" sz="2000" dirty="0"/>
              <a:t>       a) Intrinsic or Internal proteins: They are present embedded between the molecules of phospholipids and form an integral part  of the membrane.</a:t>
            </a:r>
            <a:endParaRPr lang="en-US" sz="2000" dirty="0"/>
          </a:p>
          <a:p>
            <a:pPr>
              <a:buNone/>
            </a:pPr>
            <a:r>
              <a:rPr lang="en-US" sz="2000" dirty="0"/>
              <a:t>       b) Extrinsic or peripheral proteins: They are loosely arranged on the surface of the membrane and can easily be separated.  </a:t>
            </a:r>
            <a:endParaRPr lang="en-US" sz="2000" dirty="0"/>
          </a:p>
          <a:p>
            <a:pPr>
              <a:buFont typeface="Courier New" panose="02070309020205020404" pitchFamily="49" charset="0"/>
              <a:buChar char="o"/>
            </a:pPr>
            <a:r>
              <a:rPr lang="en-US" sz="2000" b="1" dirty="0"/>
              <a:t> FUNCTIONAL PROTEINS: </a:t>
            </a:r>
            <a:r>
              <a:rPr lang="en-US" sz="2000" dirty="0"/>
              <a:t>They carryout several functions.</a:t>
            </a:r>
            <a:endParaRPr lang="en-US" sz="2000" dirty="0"/>
          </a:p>
          <a:p>
            <a:pPr>
              <a:buNone/>
            </a:pPr>
            <a:r>
              <a:rPr lang="en-US" sz="2000" b="1" dirty="0"/>
              <a:t>       </a:t>
            </a:r>
            <a:r>
              <a:rPr lang="en-US" sz="2000" dirty="0"/>
              <a:t>Some of them act as carriers in the transport of substances.</a:t>
            </a:r>
            <a:endParaRPr lang="en-US" sz="2000" dirty="0"/>
          </a:p>
          <a:p>
            <a:pPr>
              <a:buNone/>
            </a:pPr>
            <a:r>
              <a:rPr lang="en-US" sz="2000" b="1" dirty="0"/>
              <a:t>       </a:t>
            </a:r>
            <a:r>
              <a:rPr lang="en-US" sz="2000" dirty="0"/>
              <a:t>Some of them are present as enzymes.</a:t>
            </a:r>
            <a:endParaRPr lang="en-US" sz="2000" dirty="0"/>
          </a:p>
          <a:p>
            <a:pPr>
              <a:buFont typeface="Wingdings" panose="05000000000000000000" pitchFamily="2" charset="2"/>
              <a:buChar char="q"/>
            </a:pPr>
            <a:r>
              <a:rPr lang="en-US" sz="2000" b="1" dirty="0"/>
              <a:t> OLIGOSACCHARIDES: </a:t>
            </a:r>
            <a:r>
              <a:rPr lang="en-US" sz="2000" dirty="0"/>
              <a:t>In 1962 BELL suggested that plasma membrane is also composed of a fraction of oligosaccharides like </a:t>
            </a:r>
            <a:r>
              <a:rPr lang="en-US" sz="2000" dirty="0" err="1"/>
              <a:t>hexose</a:t>
            </a:r>
            <a:r>
              <a:rPr lang="en-US" sz="2000" dirty="0"/>
              <a:t>, </a:t>
            </a:r>
            <a:r>
              <a:rPr lang="en-US" sz="2000" dirty="0" err="1"/>
              <a:t>sialic</a:t>
            </a:r>
            <a:r>
              <a:rPr lang="en-US" sz="2000" dirty="0"/>
              <a:t> acid and </a:t>
            </a:r>
            <a:r>
              <a:rPr lang="en-US" sz="2000" dirty="0" err="1"/>
              <a:t>fucose</a:t>
            </a:r>
            <a:r>
              <a:rPr lang="en-US" sz="2000" dirty="0"/>
              <a:t>. These oligosaccharides remain bounded to proteins.</a:t>
            </a:r>
            <a:endParaRPr lang="en-US" sz="2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u="sng" dirty="0">
                <a:effectLst>
                  <a:outerShdw blurRad="38100" dist="38100" dir="2700000" algn="tl">
                    <a:srgbClr val="000000">
                      <a:alpha val="43137"/>
                    </a:srgbClr>
                  </a:outerShdw>
                </a:effectLst>
              </a:rPr>
              <a:t>MOLECULAR</a:t>
            </a:r>
            <a:r>
              <a:rPr lang="en-US" dirty="0"/>
              <a:t> </a:t>
            </a:r>
            <a:r>
              <a:rPr lang="en-US" u="sng" dirty="0">
                <a:effectLst>
                  <a:outerShdw blurRad="38100" dist="38100" dir="2700000" algn="tl">
                    <a:srgbClr val="000000">
                      <a:alpha val="43137"/>
                    </a:srgbClr>
                  </a:outerShdw>
                </a:effectLst>
              </a:rPr>
              <a:t>STRUCTURE</a:t>
            </a:r>
            <a:r>
              <a:rPr lang="en-US" dirty="0"/>
              <a:t> </a:t>
            </a:r>
            <a:r>
              <a:rPr lang="en-US" u="sng" dirty="0">
                <a:effectLst>
                  <a:outerShdw blurRad="38100" dist="38100" dir="2700000" algn="tl">
                    <a:srgbClr val="000000">
                      <a:alpha val="43137"/>
                    </a:srgbClr>
                  </a:outerShdw>
                </a:effectLst>
              </a:rPr>
              <a:t>OF</a:t>
            </a:r>
            <a:r>
              <a:rPr lang="en-US" dirty="0"/>
              <a:t> </a:t>
            </a:r>
            <a:r>
              <a:rPr lang="en-US" u="sng" dirty="0">
                <a:effectLst>
                  <a:outerShdw blurRad="38100" dist="38100" dir="2700000" algn="tl">
                    <a:srgbClr val="000000">
                      <a:alpha val="43137"/>
                    </a:srgbClr>
                  </a:outerShdw>
                </a:effectLst>
              </a:rPr>
              <a:t>PLASMA</a:t>
            </a:r>
            <a:r>
              <a:rPr lang="en-US" dirty="0"/>
              <a:t> </a:t>
            </a:r>
            <a:r>
              <a:rPr lang="en-US" u="sng" dirty="0">
                <a:effectLst>
                  <a:outerShdw blurRad="38100" dist="38100" dir="2700000" algn="tl">
                    <a:srgbClr val="000000">
                      <a:alpha val="43137"/>
                    </a:srgbClr>
                  </a:outerShdw>
                </a:effectLst>
              </a:rPr>
              <a:t>MEMBRANE</a:t>
            </a:r>
            <a:endParaRPr lang="en-US" u="sng"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normAutofit/>
          </a:bodyPr>
          <a:lstStyle/>
          <a:p>
            <a:pPr>
              <a:buFont typeface="Wingdings" panose="05000000000000000000" pitchFamily="2" charset="2"/>
              <a:buChar char="ü"/>
            </a:pPr>
            <a:r>
              <a:rPr lang="en-US" sz="2000" dirty="0"/>
              <a:t> There is no direct technique to study the structure of the plasma membrane.  </a:t>
            </a:r>
            <a:endParaRPr lang="en-US" sz="2000" dirty="0"/>
          </a:p>
          <a:p>
            <a:pPr>
              <a:buFont typeface="Wingdings" panose="05000000000000000000" pitchFamily="2" charset="2"/>
              <a:buChar char="ü"/>
            </a:pPr>
            <a:r>
              <a:rPr lang="en-US" sz="2000" dirty="0"/>
              <a:t>All the information available is only through indirect techniques only.</a:t>
            </a:r>
            <a:endParaRPr lang="en-US" sz="2000" dirty="0"/>
          </a:p>
          <a:p>
            <a:pPr>
              <a:buFont typeface="Wingdings" panose="05000000000000000000" pitchFamily="2" charset="2"/>
              <a:buChar char="ü"/>
            </a:pPr>
            <a:r>
              <a:rPr lang="en-US" sz="2000" dirty="0"/>
              <a:t>Many theories are proposed to explain the molecular structure of plasma membrane.</a:t>
            </a:r>
            <a:endParaRPr lang="en-US" sz="2000" dirty="0"/>
          </a:p>
          <a:p>
            <a:pPr marL="457200" indent="-457200">
              <a:buNone/>
            </a:pPr>
            <a:r>
              <a:rPr lang="en-US" sz="2000" dirty="0"/>
              <a:t>      1. Bi molecular leaf-let model – </a:t>
            </a:r>
            <a:r>
              <a:rPr lang="en-US" sz="2000" dirty="0" err="1"/>
              <a:t>Danielli</a:t>
            </a:r>
            <a:r>
              <a:rPr lang="en-US" sz="2000" dirty="0"/>
              <a:t> and </a:t>
            </a:r>
            <a:r>
              <a:rPr lang="en-US" sz="2000" dirty="0" err="1"/>
              <a:t>Davson</a:t>
            </a:r>
            <a:r>
              <a:rPr lang="en-US" sz="2000" dirty="0"/>
              <a:t> </a:t>
            </a:r>
            <a:endParaRPr lang="en-US" sz="2000" dirty="0"/>
          </a:p>
          <a:p>
            <a:pPr marL="457200" indent="-457200">
              <a:buNone/>
            </a:pPr>
            <a:r>
              <a:rPr lang="en-US" sz="2000" dirty="0"/>
              <a:t>      2. The tri-laminar model or Greater membrane model or Unit membrane theory – Robertson</a:t>
            </a:r>
            <a:endParaRPr lang="en-US" sz="2000" dirty="0"/>
          </a:p>
          <a:p>
            <a:pPr marL="457200" indent="-457200">
              <a:buNone/>
            </a:pPr>
            <a:r>
              <a:rPr lang="en-US" sz="2000" dirty="0"/>
              <a:t>     3. </a:t>
            </a:r>
            <a:r>
              <a:rPr lang="en-US" sz="2000" dirty="0" err="1"/>
              <a:t>Micellar</a:t>
            </a:r>
            <a:r>
              <a:rPr lang="en-US" sz="2000" dirty="0"/>
              <a:t> model – </a:t>
            </a:r>
            <a:r>
              <a:rPr lang="en-US" sz="2000" dirty="0" err="1"/>
              <a:t>Hilleir</a:t>
            </a:r>
            <a:r>
              <a:rPr lang="en-US" sz="2000" dirty="0"/>
              <a:t>  and Hoffman </a:t>
            </a:r>
            <a:endParaRPr lang="en-US" sz="2000" dirty="0"/>
          </a:p>
          <a:p>
            <a:pPr marL="457200" indent="-457200">
              <a:buNone/>
            </a:pPr>
            <a:r>
              <a:rPr lang="en-US" sz="2000" dirty="0"/>
              <a:t>     4. Fluid Mosaic Model – S.J. Singer and G.L. Nicolson</a:t>
            </a:r>
            <a:endParaRPr lang="en-US" sz="2000" dirty="0"/>
          </a:p>
          <a:p>
            <a:pPr marL="457200" indent="-457200">
              <a:buNone/>
            </a:pPr>
            <a:endParaRPr lang="en-US" sz="2000" dirty="0"/>
          </a:p>
          <a:p>
            <a:pPr marL="457200" indent="-457200">
              <a:buNone/>
            </a:pP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n-US" b="1" dirty="0"/>
              <a:t>DIFFERENT MODELS OF THE STRUCTURE OF PLASMA MEMBRANE </a:t>
            </a:r>
            <a:endParaRPr lang="en-US" b="1" dirty="0"/>
          </a:p>
        </p:txBody>
      </p:sp>
      <p:pic>
        <p:nvPicPr>
          <p:cNvPr id="10" name="Picture Placeholder 9" descr="Kaagaz_20221104_183141136121-1.jpg"/>
          <p:cNvPicPr>
            <a:picLocks noGrp="1" noChangeAspect="1"/>
          </p:cNvPicPr>
          <p:nvPr>
            <p:ph idx="1"/>
          </p:nvPr>
        </p:nvPicPr>
        <p:blipFill>
          <a:blip r:embed="rId1"/>
          <a:stretch>
            <a:fillRect/>
          </a:stretch>
        </p:blipFill>
        <p:spPr>
          <a:xfrm>
            <a:off x="838200" y="1524000"/>
            <a:ext cx="7467600" cy="4800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l"/>
            <a:r>
              <a:rPr lang="en-US" sz="2400" b="1" dirty="0"/>
              <a:t>1.</a:t>
            </a:r>
            <a:r>
              <a:rPr lang="en-US" sz="2000" b="1" dirty="0"/>
              <a:t> </a:t>
            </a:r>
            <a:r>
              <a:rPr lang="en-US" sz="2400" b="1" dirty="0"/>
              <a:t>Bi-molecular</a:t>
            </a:r>
            <a:r>
              <a:rPr lang="en-US" sz="2000" b="1" dirty="0"/>
              <a:t> </a:t>
            </a:r>
            <a:r>
              <a:rPr lang="en-US" sz="2400" b="1" dirty="0"/>
              <a:t>leaf – let model:</a:t>
            </a:r>
            <a:br>
              <a:rPr lang="en-US" sz="2000" b="1" dirty="0"/>
            </a:br>
            <a:r>
              <a:rPr lang="en-US" sz="2000" dirty="0"/>
              <a:t> </a:t>
            </a:r>
            <a:endParaRPr lang="en-US" sz="2000" b="1" dirty="0"/>
          </a:p>
        </p:txBody>
      </p:sp>
      <p:sp>
        <p:nvSpPr>
          <p:cNvPr id="3" name="Content Placeholder 2"/>
          <p:cNvSpPr>
            <a:spLocks noGrp="1"/>
          </p:cNvSpPr>
          <p:nvPr>
            <p:ph idx="1"/>
          </p:nvPr>
        </p:nvSpPr>
        <p:spPr>
          <a:xfrm>
            <a:off x="457200" y="685800"/>
            <a:ext cx="8229600" cy="5440363"/>
          </a:xfrm>
        </p:spPr>
        <p:txBody>
          <a:bodyPr>
            <a:normAutofit/>
          </a:bodyPr>
          <a:lstStyle/>
          <a:p>
            <a:r>
              <a:rPr lang="en-US" sz="2000" dirty="0"/>
              <a:t> </a:t>
            </a:r>
            <a:r>
              <a:rPr lang="en-US" sz="2000" b="1" dirty="0"/>
              <a:t>J.D. </a:t>
            </a:r>
            <a:r>
              <a:rPr lang="en-US" sz="2000" b="1" dirty="0" err="1"/>
              <a:t>Danielli</a:t>
            </a:r>
            <a:r>
              <a:rPr lang="en-US" sz="2000" b="1" dirty="0"/>
              <a:t> and Hugo </a:t>
            </a:r>
            <a:r>
              <a:rPr lang="en-US" sz="2000" b="1" dirty="0" err="1"/>
              <a:t>Davson</a:t>
            </a:r>
            <a:r>
              <a:rPr lang="en-US" sz="2000" b="1" dirty="0"/>
              <a:t> </a:t>
            </a:r>
            <a:r>
              <a:rPr lang="en-US" sz="2000" dirty="0"/>
              <a:t>proposed this model of plasma membrane in 1934.</a:t>
            </a:r>
            <a:endParaRPr lang="en-US" sz="2000" dirty="0"/>
          </a:p>
          <a:p>
            <a:r>
              <a:rPr lang="en-US" sz="2000" dirty="0"/>
              <a:t> According to this theory, plasma membrane consists of a double layer of </a:t>
            </a:r>
            <a:r>
              <a:rPr lang="en-US" sz="2000" dirty="0" err="1"/>
              <a:t>phospholipid</a:t>
            </a:r>
            <a:r>
              <a:rPr lang="en-US" sz="2000" dirty="0"/>
              <a:t> molecules (</a:t>
            </a:r>
            <a:r>
              <a:rPr lang="en-US" sz="2000" dirty="0" err="1"/>
              <a:t>bilayer</a:t>
            </a:r>
            <a:r>
              <a:rPr lang="en-US" sz="2000" dirty="0"/>
              <a:t>) sand-</a:t>
            </a:r>
            <a:r>
              <a:rPr lang="en-US" sz="2000" dirty="0" err="1"/>
              <a:t>wiched</a:t>
            </a:r>
            <a:r>
              <a:rPr lang="en-US" sz="2000" dirty="0"/>
              <a:t> between two layers of protein molecules.</a:t>
            </a:r>
            <a:endParaRPr lang="en-US" sz="2000" dirty="0"/>
          </a:p>
        </p:txBody>
      </p:sp>
      <p:pic>
        <p:nvPicPr>
          <p:cNvPr id="4" name="Picture 3" descr="Plasma-membrane-sandwich-model.jpg"/>
          <p:cNvPicPr>
            <a:picLocks noChangeAspect="1"/>
          </p:cNvPicPr>
          <p:nvPr/>
        </p:nvPicPr>
        <p:blipFill>
          <a:blip r:embed="rId1">
            <a:lum/>
          </a:blip>
          <a:stretch>
            <a:fillRect/>
          </a:stretch>
        </p:blipFill>
        <p:spPr>
          <a:xfrm>
            <a:off x="1752600" y="2362200"/>
            <a:ext cx="5257800" cy="41148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pPr algn="l"/>
            <a:r>
              <a:rPr lang="en-US" sz="2400" b="1" dirty="0"/>
              <a:t>2. Unit membrane theory: </a:t>
            </a:r>
            <a:endParaRPr lang="en-US" sz="2400" b="1" dirty="0"/>
          </a:p>
        </p:txBody>
      </p:sp>
      <p:sp>
        <p:nvSpPr>
          <p:cNvPr id="3" name="Content Placeholder 2"/>
          <p:cNvSpPr>
            <a:spLocks noGrp="1"/>
          </p:cNvSpPr>
          <p:nvPr>
            <p:ph idx="1"/>
          </p:nvPr>
        </p:nvSpPr>
        <p:spPr>
          <a:xfrm>
            <a:off x="457200" y="838200"/>
            <a:ext cx="8229600" cy="5287963"/>
          </a:xfrm>
        </p:spPr>
        <p:txBody>
          <a:bodyPr>
            <a:normAutofit/>
          </a:bodyPr>
          <a:lstStyle/>
          <a:p>
            <a:r>
              <a:rPr lang="en-US" sz="2000" dirty="0"/>
              <a:t>This model was proposed by </a:t>
            </a:r>
            <a:r>
              <a:rPr lang="en-US" sz="2000" b="1" dirty="0" err="1"/>
              <a:t>J.David</a:t>
            </a:r>
            <a:r>
              <a:rPr lang="en-US" sz="2000" b="1" dirty="0"/>
              <a:t> Robertson</a:t>
            </a:r>
            <a:r>
              <a:rPr lang="en-US" sz="2000" dirty="0"/>
              <a:t>.</a:t>
            </a:r>
            <a:endParaRPr lang="en-US" sz="2000" dirty="0"/>
          </a:p>
          <a:p>
            <a:r>
              <a:rPr lang="en-US" sz="2000" dirty="0"/>
              <a:t>He noticed that the plasma membrane of prokaryotes and eukaryotes under </a:t>
            </a:r>
            <a:r>
              <a:rPr lang="en-US" sz="2000" dirty="0" err="1"/>
              <a:t>elecgtron</a:t>
            </a:r>
            <a:r>
              <a:rPr lang="en-US" sz="2000" dirty="0"/>
              <a:t> microscope appear as a three layered structure (</a:t>
            </a:r>
            <a:r>
              <a:rPr lang="en-US" sz="2000" dirty="0" err="1"/>
              <a:t>trilaminar</a:t>
            </a:r>
            <a:r>
              <a:rPr lang="en-US" sz="2000" dirty="0"/>
              <a:t>) with 75-100 angstroms thickness.</a:t>
            </a:r>
            <a:endParaRPr lang="en-US" sz="2000" dirty="0"/>
          </a:p>
          <a:p>
            <a:r>
              <a:rPr lang="en-US" sz="2000" dirty="0"/>
              <a:t> Robertson called this as a unit membrane.</a:t>
            </a:r>
            <a:endParaRPr lang="en-US" sz="2000" dirty="0"/>
          </a:p>
        </p:txBody>
      </p:sp>
      <p:pic>
        <p:nvPicPr>
          <p:cNvPr id="4" name="Picture 3" descr="Plasma-membrane-unit-membrane-model.jpg"/>
          <p:cNvPicPr>
            <a:picLocks noChangeAspect="1"/>
          </p:cNvPicPr>
          <p:nvPr/>
        </p:nvPicPr>
        <p:blipFill>
          <a:blip r:embed="rId1">
            <a:lum/>
          </a:blip>
          <a:stretch>
            <a:fillRect/>
          </a:stretch>
        </p:blipFill>
        <p:spPr>
          <a:xfrm>
            <a:off x="1828800" y="2743200"/>
            <a:ext cx="5181600" cy="41148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9475</Words>
  <Application>WPS Presentation</Application>
  <PresentationFormat>On-screen Show (4:3)</PresentationFormat>
  <Paragraphs>151</Paragraphs>
  <Slides>16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16</vt:i4>
      </vt:variant>
    </vt:vector>
  </HeadingPairs>
  <TitlesOfParts>
    <vt:vector size="24" baseType="lpstr">
      <vt:lpstr>Arial</vt:lpstr>
      <vt:lpstr>SimSun</vt:lpstr>
      <vt:lpstr>Wingdings</vt:lpstr>
      <vt:lpstr>Courier New</vt:lpstr>
      <vt:lpstr>Calibri</vt:lpstr>
      <vt:lpstr>Microsoft YaHei</vt:lpstr>
      <vt:lpstr>Arial Unicode MS</vt:lpstr>
      <vt:lpstr>Office Theme</vt:lpstr>
      <vt:lpstr>PowerPoint 演示文稿</vt:lpstr>
      <vt:lpstr>PLASMA MEMBRANE</vt:lpstr>
      <vt:lpstr>DEFINITION</vt:lpstr>
      <vt:lpstr>	CHEMICAL COMPOSITION</vt:lpstr>
      <vt:lpstr>   PROTEINS: Proteins form the main components of the plasma membrane, but their amount varies from one cell to the others.  Two types of proteins viz. Structural proteins  and  functional proteins  are present in plasma membrane.</vt:lpstr>
      <vt:lpstr>MOLECULAR STRUCTURE OF PLASMA MEMBRANE</vt:lpstr>
      <vt:lpstr>DIFFERENT MODELS OF THE STRUCTURE OF PLASMA MEMBRANE </vt:lpstr>
      <vt:lpstr>1. Bi-molecular leaf – let model:  </vt:lpstr>
      <vt:lpstr>2. Unit membrane theory: </vt:lpstr>
      <vt:lpstr>3. Micellar model: </vt:lpstr>
      <vt:lpstr>4.Fluid Mosaic model:</vt:lpstr>
      <vt:lpstr>SPECIALITY STRUCTURES OR MODIFICATIONS OF PLASMA MEMBRANE</vt:lpstr>
      <vt:lpstr>c) Junctional complexes: </vt:lpstr>
      <vt:lpstr>       Gap  junctions(Nexus or Macula occludens):</vt:lpstr>
      <vt:lpstr>FUNCTIONS OF PLASMA MEMBRANE</vt:lpstr>
      <vt:lpstr>            Endocytosis: It is a kind of transport of substances in which the plasma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PLASMA MEMBRANE</dc:title>
  <dc:creator>hp</dc:creator>
  <cp:lastModifiedBy>Admin</cp:lastModifiedBy>
  <cp:revision>56</cp:revision>
  <dcterms:created xsi:type="dcterms:W3CDTF">2022-11-02T16:12:00Z</dcterms:created>
  <dcterms:modified xsi:type="dcterms:W3CDTF">2023-07-08T06:05:12Z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3187461B2559479EB4CAD560AA7B2A3A</vt:lpwstr>
  </property>
  <property fmtid="{D5CDD505-2E9C-101B-9397-08002B2CF9AE}" pid="3" name="KSOProductBuildVer">
    <vt:lpwstr>1033-11.2.0.11537</vt:lpwstr>
  </property>
</Properties>
</file>