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4660"/>
  </p:normalViewPr>
  <p:slideViewPr>
    <p:cSldViewPr snapToGrid="0">
      <p:cViewPr varScale="1">
        <p:scale>
          <a:sx n="73" d="100"/>
          <a:sy n="73" d="100"/>
        </p:scale>
        <p:origin x="12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9F8E01-2F68-4470-9F13-44A639CFA671}"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10E55E-E47D-4258-BF9A-2572360F8E3A}" type="slidenum">
              <a:rPr lang="en-IN" smtClean="0"/>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19F8E01-2F68-4470-9F13-44A639CFA671}"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10E55E-E47D-4258-BF9A-2572360F8E3A}"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19F8E01-2F68-4470-9F13-44A639CFA671}"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10E55E-E47D-4258-BF9A-2572360F8E3A}" type="slidenum">
              <a:rPr lang="en-IN" smtClean="0"/>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19F8E01-2F68-4470-9F13-44A639CFA671}"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10E55E-E47D-4258-BF9A-2572360F8E3A}" type="slidenum">
              <a:rPr lang="en-IN" smtClean="0"/>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dirty="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dirty="0"/>
              <a: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19F8E01-2F68-4470-9F13-44A639CFA671}"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10E55E-E47D-4258-BF9A-2572360F8E3A}" type="slidenum">
              <a:rPr lang="en-IN" smtClean="0"/>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19F8E01-2F68-4470-9F13-44A639CFA671}" type="datetimeFigureOut">
              <a:rPr lang="en-IN" smtClean="0"/>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10E55E-E47D-4258-BF9A-2572360F8E3A}" type="slidenum">
              <a:rPr lang="en-IN" smtClean="0"/>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19F8E01-2F68-4470-9F13-44A639CFA671}" type="datetimeFigureOut">
              <a:rPr lang="en-IN" smtClean="0"/>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10E55E-E47D-4258-BF9A-2572360F8E3A}" type="slidenum">
              <a:rPr lang="en-IN" smtClean="0"/>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19F8E01-2F68-4470-9F13-44A639CFA671}"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10E55E-E47D-4258-BF9A-2572360F8E3A}" type="slidenum">
              <a:rPr lang="en-IN" smtClean="0"/>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19F8E01-2F68-4470-9F13-44A639CFA671}"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10E55E-E47D-4258-BF9A-2572360F8E3A}" type="slidenum">
              <a:rPr lang="en-IN" smtClean="0"/>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3"/>
          <p:cNvSpPr>
            <a:spLocks noGrp="1"/>
          </p:cNvSpPr>
          <p:nvPr>
            <p:ph type="dt" sz="half" idx="10"/>
          </p:nvPr>
        </p:nvSpPr>
        <p:spPr/>
        <p:txBody>
          <a:bodyPr/>
          <a:lstStyle/>
          <a:p>
            <a:fld id="{419F8E01-2F68-4470-9F13-44A639CFA671}"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10E55E-E47D-4258-BF9A-2572360F8E3A}"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19F8E01-2F68-4470-9F13-44A639CFA671}"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10E55E-E47D-4258-BF9A-2572360F8E3A}" type="slidenum">
              <a:rPr lang="en-IN" smtClean="0"/>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419F8E01-2F68-4470-9F13-44A639CFA671}"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10E55E-E47D-4258-BF9A-2572360F8E3A}"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419F8E01-2F68-4470-9F13-44A639CFA671}"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410E55E-E47D-4258-BF9A-2572360F8E3A}"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19F8E01-2F68-4470-9F13-44A639CFA671}" type="datetimeFigureOut">
              <a:rPr lang="en-IN" smtClean="0"/>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B410E55E-E47D-4258-BF9A-2572360F8E3A}"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19F8E01-2F68-4470-9F13-44A639CFA671}" type="datetimeFigureOut">
              <a:rPr lang="en-IN" smtClean="0"/>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B410E55E-E47D-4258-BF9A-2572360F8E3A}"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7" name="Date Placeholder 4"/>
          <p:cNvSpPr>
            <a:spLocks noGrp="1"/>
          </p:cNvSpPr>
          <p:nvPr>
            <p:ph type="dt" sz="half" idx="10"/>
          </p:nvPr>
        </p:nvSpPr>
        <p:spPr/>
        <p:txBody>
          <a:bodyPr/>
          <a:lstStyle/>
          <a:p>
            <a:fld id="{419F8E01-2F68-4470-9F13-44A639CFA671}" type="datetimeFigureOut">
              <a:rPr lang="en-IN" smtClean="0"/>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B410E55E-E47D-4258-BF9A-2572360F8E3A}"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19F8E01-2F68-4470-9F13-44A639CFA671}"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10E55E-E47D-4258-BF9A-2572360F8E3A}"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4.png"/><Relationship Id="rId20" Type="http://schemas.openxmlformats.org/officeDocument/2006/relationships/image" Target="../media/image3.png"/><Relationship Id="rId2" Type="http://schemas.openxmlformats.org/officeDocument/2006/relationships/slideLayout" Target="../slideLayouts/slideLayout2.xml"/><Relationship Id="rId19" Type="http://schemas.openxmlformats.org/officeDocument/2006/relationships/image" Target="../media/image2.png"/><Relationship Id="rId18" Type="http://schemas.openxmlformats.org/officeDocument/2006/relationships/image" Target="../media/image1.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8">
            <a:extLst>
              <a:ext uri="{28A0092B-C50C-407E-A947-70E740481C1C}">
                <a14:useLocalDpi xmlns:a14="http://schemas.microsoft.com/office/drawing/2010/main" val="0"/>
              </a:ext>
            </a:extLst>
          </a:blip>
          <a:srcRect l="3613"/>
          <a:stretch>
            <a:fillRect/>
          </a:stretch>
        </p:blipFill>
        <p:spPr>
          <a:xfrm>
            <a:off x="0" y="2669685"/>
            <a:ext cx="4037012" cy="4188315"/>
          </a:xfrm>
          <a:prstGeom prst="rect">
            <a:avLst/>
          </a:prstGeom>
        </p:spPr>
      </p:pic>
      <p:pic>
        <p:nvPicPr>
          <p:cNvPr id="7" name="Picture 6"/>
          <p:cNvPicPr>
            <a:picLocks noChangeAspect="1"/>
          </p:cNvPicPr>
          <p:nvPr/>
        </p:nvPicPr>
        <p:blipFill rotWithShape="1">
          <a:blip r:embed="rId19">
            <a:extLst>
              <a:ext uri="{28A0092B-C50C-407E-A947-70E740481C1C}">
                <a14:useLocalDpi xmlns:a14="http://schemas.microsoft.com/office/drawing/2010/main" val="0"/>
              </a:ext>
            </a:extLst>
          </a:blip>
          <a:srcRect l="35640"/>
          <a:stretch>
            <a:fill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0">
            <a:extLst>
              <a:ext uri="{28A0092B-C50C-407E-A947-70E740481C1C}">
                <a14:useLocalDpi xmlns:a14="http://schemas.microsoft.com/office/drawing/2010/main" val="0"/>
              </a:ext>
            </a:extLst>
          </a:blip>
          <a:srcRect t="28813"/>
          <a:stretch>
            <a:fillRect/>
          </a:stretch>
        </p:blipFill>
        <p:spPr>
          <a:xfrm>
            <a:off x="7999412" y="0"/>
            <a:ext cx="1603387" cy="1141407"/>
          </a:xfrm>
          <a:prstGeom prst="rect">
            <a:avLst/>
          </a:prstGeom>
        </p:spPr>
      </p:pic>
      <p:pic>
        <p:nvPicPr>
          <p:cNvPr id="10" name="Picture 9"/>
          <p:cNvPicPr>
            <a:picLocks noChangeAspect="1"/>
          </p:cNvPicPr>
          <p:nvPr/>
        </p:nvPicPr>
        <p:blipFill rotWithShape="1">
          <a:blip r:embed="rId21">
            <a:extLst>
              <a:ext uri="{28A0092B-C50C-407E-A947-70E740481C1C}">
                <a14:useLocalDpi xmlns:a14="http://schemas.microsoft.com/office/drawing/2010/main" val="0"/>
              </a:ext>
            </a:extLst>
          </a:blip>
          <a:srcRect b="23320"/>
          <a:stretch>
            <a:fillRect/>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19F8E01-2F68-4470-9F13-44A639CFA671}" type="datetimeFigureOut">
              <a:rPr lang="en-IN" smtClean="0"/>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410E55E-E47D-4258-BF9A-2572360F8E3A}" type="slidenum">
              <a:rPr lang="en-IN" smtClean="0"/>
            </a:fld>
            <a:endParaRPr lang="en-IN"/>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image3.jpeg"/>
          <p:cNvPicPr>
            <a:picLocks noChangeAspect="1"/>
          </p:cNvPicPr>
          <p:nvPr>
            <p:ph idx="1"/>
          </p:nvPr>
        </p:nvPicPr>
        <p:blipFill>
          <a:blip r:embed="rId1" cstate="print"/>
          <a:stretch>
            <a:fillRect/>
          </a:stretch>
        </p:blipFill>
        <p:spPr>
          <a:xfrm>
            <a:off x="761365" y="640080"/>
            <a:ext cx="10953115" cy="3654425"/>
          </a:xfrm>
          <a:prstGeom prst="rect">
            <a:avLst/>
          </a:prstGeom>
        </p:spPr>
      </p:pic>
      <p:sp>
        <p:nvSpPr>
          <p:cNvPr id="6" name="Text Box 5"/>
          <p:cNvSpPr txBox="1"/>
          <p:nvPr/>
        </p:nvSpPr>
        <p:spPr>
          <a:xfrm>
            <a:off x="2327275" y="4631690"/>
            <a:ext cx="9093200" cy="645160"/>
          </a:xfrm>
          <a:prstGeom prst="rect">
            <a:avLst/>
          </a:prstGeom>
          <a:noFill/>
        </p:spPr>
        <p:txBody>
          <a:bodyPr wrap="square" rtlCol="0">
            <a:spAutoFit/>
          </a:bodyPr>
          <a:p>
            <a:pPr algn="ctr"/>
            <a:r>
              <a:rPr lang="en-US" sz="3600">
                <a:solidFill>
                  <a:schemeClr val="tx1"/>
                </a:solidFill>
                <a:effectLst>
                  <a:outerShdw blurRad="38100" dist="19050" dir="2700000" algn="tl" rotWithShape="0">
                    <a:schemeClr val="dk1">
                      <a:alpha val="40000"/>
                    </a:schemeClr>
                  </a:outerShdw>
                </a:effectLst>
              </a:rPr>
              <a:t>DEPARTMENT OF ZOOLOGY</a:t>
            </a:r>
            <a:endParaRPr lang="en-US" sz="360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Y Chromosome in man</a:t>
            </a:r>
            <a:endParaRPr lang="en-IN" dirty="0"/>
          </a:p>
        </p:txBody>
      </p:sp>
      <p:sp>
        <p:nvSpPr>
          <p:cNvPr id="3" name="Content Placeholder 2"/>
          <p:cNvSpPr>
            <a:spLocks noGrp="1"/>
          </p:cNvSpPr>
          <p:nvPr>
            <p:ph idx="1"/>
          </p:nvPr>
        </p:nvSpPr>
        <p:spPr/>
        <p:txBody>
          <a:bodyPr/>
          <a:lstStyle/>
          <a:p>
            <a:r>
              <a:rPr lang="en-US" dirty="0"/>
              <a:t>In man the Y chromosomes is essential for determining the masculinity as well as male fertility. </a:t>
            </a:r>
            <a:endParaRPr lang="en-US" dirty="0"/>
          </a:p>
          <a:p>
            <a:r>
              <a:rPr lang="en-US" dirty="0"/>
              <a:t>The conclusive evidence that Y chromosome is a determiner of fertility and sex in male came from certain abnormalities or syndromes.</a:t>
            </a:r>
            <a:endParaRPr lang="en-US" dirty="0"/>
          </a:p>
          <a:p>
            <a:r>
              <a:rPr lang="en-US" dirty="0"/>
              <a:t>There are two such importance syndromes</a:t>
            </a:r>
            <a:endParaRPr lang="en-US" dirty="0"/>
          </a:p>
          <a:p>
            <a:pPr marL="457200" indent="-457200">
              <a:buAutoNum type="arabicPeriod"/>
            </a:pPr>
            <a:r>
              <a:rPr lang="en-US" b="1" dirty="0">
                <a:solidFill>
                  <a:srgbClr val="FFC000"/>
                </a:solidFill>
              </a:rPr>
              <a:t>Turners syndrome or XO type</a:t>
            </a:r>
            <a:endParaRPr lang="en-US" b="1" dirty="0">
              <a:solidFill>
                <a:srgbClr val="FFC000"/>
              </a:solidFill>
            </a:endParaRPr>
          </a:p>
          <a:p>
            <a:pPr marL="0" indent="0">
              <a:buNone/>
            </a:pPr>
            <a:r>
              <a:rPr lang="en-IN" dirty="0"/>
              <a:t>In these persons the chromosomal</a:t>
            </a:r>
            <a:endParaRPr lang="en-IN" dirty="0"/>
          </a:p>
          <a:p>
            <a:pPr marL="0" indent="0">
              <a:buNone/>
            </a:pPr>
            <a:r>
              <a:rPr lang="en-IN" dirty="0"/>
              <a:t>Number appears as 45, as 1 </a:t>
            </a:r>
            <a:endParaRPr lang="en-IN" dirty="0"/>
          </a:p>
          <a:p>
            <a:pPr marL="0" indent="0">
              <a:buNone/>
            </a:pPr>
            <a:r>
              <a:rPr lang="en-IN" dirty="0"/>
              <a:t>Chromosome is missing.</a:t>
            </a:r>
            <a:endParaRPr lang="en-IN" dirty="0"/>
          </a:p>
        </p:txBody>
      </p:sp>
      <p:pic>
        <p:nvPicPr>
          <p:cNvPr id="5" name="Picture 4"/>
          <p:cNvPicPr>
            <a:picLocks noChangeAspect="1"/>
          </p:cNvPicPr>
          <p:nvPr/>
        </p:nvPicPr>
        <p:blipFill>
          <a:blip r:embed="rId1"/>
          <a:stretch>
            <a:fillRect/>
          </a:stretch>
        </p:blipFill>
        <p:spPr>
          <a:xfrm>
            <a:off x="5402314" y="4209904"/>
            <a:ext cx="2282617" cy="26270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450" y="634022"/>
            <a:ext cx="8946541" cy="4195481"/>
          </a:xfrm>
        </p:spPr>
        <p:txBody>
          <a:bodyPr/>
          <a:lstStyle/>
          <a:p>
            <a:pPr marL="0" indent="0">
              <a:buNone/>
            </a:pPr>
            <a:r>
              <a:rPr lang="en-US" dirty="0"/>
              <a:t>2. </a:t>
            </a:r>
            <a:r>
              <a:rPr lang="en-US" b="1" dirty="0" err="1">
                <a:solidFill>
                  <a:srgbClr val="FFC000"/>
                </a:solidFill>
              </a:rPr>
              <a:t>Klinifelter</a:t>
            </a:r>
            <a:r>
              <a:rPr lang="en-US" b="1" dirty="0">
                <a:solidFill>
                  <a:srgbClr val="FFC000"/>
                </a:solidFill>
              </a:rPr>
              <a:t> syndrome</a:t>
            </a:r>
            <a:endParaRPr lang="en-US" b="1" dirty="0">
              <a:solidFill>
                <a:srgbClr val="FFC000"/>
              </a:solidFill>
            </a:endParaRPr>
          </a:p>
          <a:p>
            <a:pPr marL="0" indent="0">
              <a:buNone/>
            </a:pPr>
            <a:r>
              <a:rPr lang="en-IN" dirty="0"/>
              <a:t>It is XXY type. These persons will have 47</a:t>
            </a:r>
            <a:endParaRPr lang="en-IN" dirty="0"/>
          </a:p>
          <a:p>
            <a:pPr marL="0" indent="0">
              <a:buNone/>
            </a:pPr>
            <a:r>
              <a:rPr lang="en-IN" dirty="0"/>
              <a:t>Chromosomes instead of normal 46</a:t>
            </a:r>
            <a:endParaRPr lang="en-IN" dirty="0"/>
          </a:p>
        </p:txBody>
      </p:sp>
      <p:pic>
        <p:nvPicPr>
          <p:cNvPr id="5" name="Picture 4"/>
          <p:cNvPicPr>
            <a:picLocks noChangeAspect="1"/>
          </p:cNvPicPr>
          <p:nvPr/>
        </p:nvPicPr>
        <p:blipFill>
          <a:blip r:embed="rId1"/>
          <a:stretch>
            <a:fillRect/>
          </a:stretch>
        </p:blipFill>
        <p:spPr>
          <a:xfrm>
            <a:off x="5869943" y="748549"/>
            <a:ext cx="2586825" cy="328742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formation of germ cells</a:t>
            </a:r>
            <a:endParaRPr lang="en-IN" dirty="0"/>
          </a:p>
        </p:txBody>
      </p:sp>
      <p:sp>
        <p:nvSpPr>
          <p:cNvPr id="3" name="Content Placeholder 2"/>
          <p:cNvSpPr>
            <a:spLocks noGrp="1"/>
          </p:cNvSpPr>
          <p:nvPr>
            <p:ph idx="1"/>
          </p:nvPr>
        </p:nvSpPr>
        <p:spPr/>
        <p:txBody>
          <a:bodyPr/>
          <a:lstStyle/>
          <a:p>
            <a:r>
              <a:rPr lang="en-US" dirty="0"/>
              <a:t>2. Male homogametic and female heterogametic type: in this females are heterogametic and males are homogametic</a:t>
            </a:r>
            <a:endParaRPr lang="en-US" dirty="0"/>
          </a:p>
          <a:p>
            <a:pPr marL="0" indent="0">
              <a:buNone/>
            </a:pPr>
            <a:r>
              <a:rPr lang="en-US" dirty="0"/>
              <a:t>First example: </a:t>
            </a:r>
            <a:r>
              <a:rPr lang="en-US" b="1" dirty="0">
                <a:solidFill>
                  <a:srgbClr val="00B050"/>
                </a:solidFill>
              </a:rPr>
              <a:t>ZO-ZZ type</a:t>
            </a:r>
            <a:endParaRPr lang="en-US" b="1" dirty="0">
              <a:solidFill>
                <a:srgbClr val="00B050"/>
              </a:solidFill>
            </a:endParaRPr>
          </a:p>
          <a:p>
            <a:pPr marL="0" indent="0">
              <a:buNone/>
            </a:pPr>
            <a:endParaRPr lang="en-IN" dirty="0"/>
          </a:p>
        </p:txBody>
      </p:sp>
      <p:pic>
        <p:nvPicPr>
          <p:cNvPr id="7" name="Picture 6"/>
          <p:cNvPicPr>
            <a:picLocks noChangeAspect="1"/>
          </p:cNvPicPr>
          <p:nvPr/>
        </p:nvPicPr>
        <p:blipFill rotWithShape="1">
          <a:blip r:embed="rId1">
            <a:extLst>
              <a:ext uri="{28A0092B-C50C-407E-A947-70E740481C1C}">
                <a14:useLocalDpi xmlns:a14="http://schemas.microsoft.com/office/drawing/2010/main" val="0"/>
              </a:ext>
            </a:extLst>
          </a:blip>
          <a:srcRect l="21759" r="41496" b="798"/>
          <a:stretch>
            <a:fillRect/>
          </a:stretch>
        </p:blipFill>
        <p:spPr>
          <a:xfrm rot="16200000">
            <a:off x="4012746" y="540199"/>
            <a:ext cx="1480461" cy="710565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formation of germ cells</a:t>
            </a:r>
            <a:endParaRPr lang="en-IN" dirty="0"/>
          </a:p>
        </p:txBody>
      </p:sp>
      <p:sp>
        <p:nvSpPr>
          <p:cNvPr id="3" name="Content Placeholder 2"/>
          <p:cNvSpPr>
            <a:spLocks noGrp="1"/>
          </p:cNvSpPr>
          <p:nvPr>
            <p:ph idx="1"/>
          </p:nvPr>
        </p:nvSpPr>
        <p:spPr/>
        <p:txBody>
          <a:bodyPr/>
          <a:lstStyle/>
          <a:p>
            <a:pPr marL="0" indent="0">
              <a:buNone/>
            </a:pPr>
            <a:r>
              <a:rPr lang="en-US" dirty="0"/>
              <a:t>Second example: </a:t>
            </a:r>
            <a:r>
              <a:rPr lang="en-US" b="1" dirty="0">
                <a:solidFill>
                  <a:srgbClr val="00B050"/>
                </a:solidFill>
              </a:rPr>
              <a:t>ZW-ZZ type</a:t>
            </a:r>
            <a:endParaRPr lang="en-US" b="1" dirty="0">
              <a:solidFill>
                <a:srgbClr val="00B050"/>
              </a:solidFill>
            </a:endParaRPr>
          </a:p>
          <a:p>
            <a:pPr marL="0" indent="0">
              <a:buNone/>
            </a:pPr>
            <a:endParaRPr lang="en-IN" dirty="0"/>
          </a:p>
        </p:txBody>
      </p:sp>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l="16077" r="47384" b="8817"/>
          <a:stretch>
            <a:fillRect/>
          </a:stretch>
        </p:blipFill>
        <p:spPr>
          <a:xfrm rot="16200000">
            <a:off x="3488868" y="283035"/>
            <a:ext cx="1337583" cy="59340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theories of sex determination</a:t>
            </a:r>
            <a:endParaRPr lang="en-IN" dirty="0"/>
          </a:p>
        </p:txBody>
      </p:sp>
      <p:sp>
        <p:nvSpPr>
          <p:cNvPr id="3" name="Content Placeholder 2"/>
          <p:cNvSpPr>
            <a:spLocks noGrp="1"/>
          </p:cNvSpPr>
          <p:nvPr>
            <p:ph idx="1"/>
          </p:nvPr>
        </p:nvSpPr>
        <p:spPr/>
        <p:txBody>
          <a:bodyPr/>
          <a:lstStyle/>
          <a:p>
            <a:r>
              <a:rPr lang="en-US" dirty="0"/>
              <a:t>There are mainly five theories to explain the phenomenon of sex determination</a:t>
            </a:r>
            <a:endParaRPr lang="en-US" dirty="0"/>
          </a:p>
          <a:p>
            <a:pPr marL="457200" indent="-457200">
              <a:buAutoNum type="arabicPeriod"/>
            </a:pPr>
            <a:r>
              <a:rPr lang="en-US" dirty="0"/>
              <a:t>Theory of alternate dominants</a:t>
            </a:r>
            <a:endParaRPr lang="en-US" dirty="0"/>
          </a:p>
          <a:p>
            <a:pPr marL="457200" indent="-457200">
              <a:buAutoNum type="arabicPeriod"/>
            </a:pPr>
            <a:r>
              <a:rPr lang="en-US" dirty="0"/>
              <a:t>Theory of metabolic difference</a:t>
            </a:r>
            <a:endParaRPr lang="en-US" dirty="0"/>
          </a:p>
          <a:p>
            <a:pPr marL="457200" indent="-457200">
              <a:buAutoNum type="arabicPeriod"/>
            </a:pPr>
            <a:r>
              <a:rPr lang="en-US" dirty="0"/>
              <a:t>Quantitative theory</a:t>
            </a:r>
            <a:endParaRPr lang="en-US" dirty="0"/>
          </a:p>
          <a:p>
            <a:pPr marL="457200" indent="-457200">
              <a:buAutoNum type="arabicPeriod"/>
            </a:pPr>
            <a:r>
              <a:rPr lang="en-US" dirty="0"/>
              <a:t>Theory of heterozygosity</a:t>
            </a:r>
            <a:endParaRPr lang="en-US" dirty="0"/>
          </a:p>
          <a:p>
            <a:pPr marL="457200" indent="-457200">
              <a:buAutoNum type="arabicPeriod"/>
            </a:pPr>
            <a:r>
              <a:rPr lang="en-US" dirty="0"/>
              <a:t>Theory of genic balance</a:t>
            </a:r>
            <a:endParaRPr lang="en-US" dirty="0"/>
          </a:p>
          <a:p>
            <a:pPr marL="457200" indent="-457200">
              <a:buAutoNum type="arabicPeriod"/>
            </a:pP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 of bridges</a:t>
            </a:r>
            <a:endParaRPr lang="en-IN" dirty="0"/>
          </a:p>
        </p:txBody>
      </p:sp>
      <p:sp>
        <p:nvSpPr>
          <p:cNvPr id="3" name="Content Placeholder 2"/>
          <p:cNvSpPr>
            <a:spLocks noGrp="1"/>
          </p:cNvSpPr>
          <p:nvPr>
            <p:ph idx="1"/>
          </p:nvPr>
        </p:nvSpPr>
        <p:spPr/>
        <p:txBody>
          <a:bodyPr/>
          <a:lstStyle/>
          <a:p>
            <a:r>
              <a:rPr lang="en-US" dirty="0"/>
              <a:t>Bridges could succeeded in producing a triploid female (AAA+ XXX) because of the phenomenon of Non disjunction</a:t>
            </a:r>
            <a:endParaRPr lang="en-IN" dirty="0"/>
          </a:p>
        </p:txBody>
      </p:sp>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t="3061" r="6982" b="24507"/>
          <a:stretch>
            <a:fillRect/>
          </a:stretch>
        </p:blipFill>
        <p:spPr>
          <a:xfrm rot="16200000">
            <a:off x="2177086" y="2234894"/>
            <a:ext cx="3234295" cy="447740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57" y="560025"/>
            <a:ext cx="9404723" cy="1400530"/>
          </a:xfrm>
        </p:spPr>
        <p:txBody>
          <a:bodyPr/>
          <a:lstStyle/>
          <a:p>
            <a:r>
              <a:rPr lang="en-US" dirty="0" err="1"/>
              <a:t>Barrbody</a:t>
            </a:r>
            <a:endParaRPr lang="en-IN" dirty="0"/>
          </a:p>
        </p:txBody>
      </p:sp>
      <p:sp>
        <p:nvSpPr>
          <p:cNvPr id="3" name="Content Placeholder 2"/>
          <p:cNvSpPr>
            <a:spLocks noGrp="1"/>
          </p:cNvSpPr>
          <p:nvPr>
            <p:ph idx="1"/>
          </p:nvPr>
        </p:nvSpPr>
        <p:spPr/>
        <p:txBody>
          <a:bodyPr/>
          <a:lstStyle/>
          <a:p>
            <a:r>
              <a:rPr lang="en-US" dirty="0"/>
              <a:t>A densely staining inactivated condensed x chromosome that is present in each somatic cell of most female mammals and is used as a test of genetic femaleness.</a:t>
            </a:r>
            <a:endParaRPr lang="en-US" dirty="0"/>
          </a:p>
        </p:txBody>
      </p:sp>
      <p:pic>
        <p:nvPicPr>
          <p:cNvPr id="7" name="Picture 6"/>
          <p:cNvPicPr>
            <a:picLocks noChangeAspect="1"/>
          </p:cNvPicPr>
          <p:nvPr/>
        </p:nvPicPr>
        <p:blipFill rotWithShape="1">
          <a:blip r:embed="rId1">
            <a:extLst>
              <a:ext uri="{28A0092B-C50C-407E-A947-70E740481C1C}">
                <a14:useLocalDpi xmlns:a14="http://schemas.microsoft.com/office/drawing/2010/main" val="0"/>
              </a:ext>
            </a:extLst>
          </a:blip>
          <a:srcRect l="32340" r="3540" b="11253"/>
          <a:stretch>
            <a:fillRect/>
          </a:stretch>
        </p:blipFill>
        <p:spPr>
          <a:xfrm rot="5400000">
            <a:off x="3509785" y="1228421"/>
            <a:ext cx="2617078" cy="669767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endParaRPr lang="en-IN" dirty="0"/>
          </a:p>
        </p:txBody>
      </p:sp>
      <p:sp>
        <p:nvSpPr>
          <p:cNvPr id="3" name="Content Placeholder 2"/>
          <p:cNvSpPr>
            <a:spLocks noGrp="1"/>
          </p:cNvSpPr>
          <p:nvPr>
            <p:ph idx="1"/>
          </p:nvPr>
        </p:nvSpPr>
        <p:spPr/>
        <p:txBody>
          <a:bodyPr/>
          <a:lstStyle/>
          <a:p>
            <a:r>
              <a:rPr lang="en-US" dirty="0"/>
              <a:t>So after all these observations we concluded that the sex determination is not in our control, it is based on our chromosomes</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0755" y="2587052"/>
            <a:ext cx="5310490" cy="1683896"/>
          </a:xfrm>
        </p:spPr>
        <p:txBody>
          <a:bodyPr/>
          <a:lstStyle/>
          <a:p>
            <a:pPr algn="ctr"/>
            <a:r>
              <a:rPr lang="en-US" sz="6600" dirty="0"/>
              <a:t>THANK YOU</a:t>
            </a:r>
            <a:endParaRPr lang="en-IN" sz="6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819275"/>
            <a:ext cx="8825658" cy="3329581"/>
          </a:xfrm>
        </p:spPr>
        <p:txBody>
          <a:bodyPr/>
          <a:lstStyle/>
          <a:p>
            <a:r>
              <a:rPr lang="en-US" dirty="0"/>
              <a:t>SEX DETERMINATION</a:t>
            </a:r>
            <a:endParaRPr lang="en-IN" dirty="0"/>
          </a:p>
        </p:txBody>
      </p:sp>
      <p:pic>
        <p:nvPicPr>
          <p:cNvPr id="1026" name="Picture 2" descr="AK026M NEW BORN BABY, MALE - Adam,Rouill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14675" y="1867494"/>
            <a:ext cx="19431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wborn Baby, Male | Newborn Babies | Teaching Babies | General Anatomy |  Anatomical SOMSO® models | CLA® - Coburger Lehrmittelansta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364" y="1867494"/>
            <a:ext cx="2709862" cy="19452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p:nvPr/>
        </p:nvSpPr>
        <p:spPr>
          <a:xfrm>
            <a:off x="8796886" y="5482274"/>
            <a:ext cx="2943170" cy="115273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9pPr>
          </a:lstStyle>
          <a:p>
            <a:r>
              <a:rPr lang="en-US" sz="2400" b="1" dirty="0">
                <a:solidFill>
                  <a:schemeClr val="bg1"/>
                </a:solidFill>
              </a:rPr>
              <a:t>KOLLA SWATHI</a:t>
            </a:r>
            <a:endParaRPr lang="en-US" sz="2400" b="1" dirty="0">
              <a:solidFill>
                <a:schemeClr val="bg1"/>
              </a:solidFill>
            </a:endParaRPr>
          </a:p>
          <a:p>
            <a:r>
              <a:rPr lang="en-US" sz="2400" b="1" dirty="0">
                <a:solidFill>
                  <a:schemeClr val="bg1"/>
                </a:solidFill>
              </a:rPr>
              <a:t>BSC CBZ</a:t>
            </a:r>
            <a:endParaRPr lang="en-IN" sz="24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endParaRPr lang="en-IN" dirty="0"/>
          </a:p>
        </p:txBody>
      </p:sp>
      <p:sp>
        <p:nvSpPr>
          <p:cNvPr id="3" name="Content Placeholder 2"/>
          <p:cNvSpPr>
            <a:spLocks noGrp="1"/>
          </p:cNvSpPr>
          <p:nvPr>
            <p:ph idx="1"/>
          </p:nvPr>
        </p:nvSpPr>
        <p:spPr>
          <a:xfrm>
            <a:off x="1103312" y="2052918"/>
            <a:ext cx="8946541" cy="1152737"/>
          </a:xfrm>
        </p:spPr>
        <p:txBody>
          <a:bodyPr/>
          <a:lstStyle/>
          <a:p>
            <a:r>
              <a:rPr lang="en-US" dirty="0"/>
              <a:t>A sex determination system is a biological system that determines the development of sexual characteristics in an organism.</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endParaRPr lang="en-IN" dirty="0"/>
          </a:p>
        </p:txBody>
      </p:sp>
      <p:sp>
        <p:nvSpPr>
          <p:cNvPr id="3" name="Content Placeholder 2"/>
          <p:cNvSpPr>
            <a:spLocks noGrp="1"/>
          </p:cNvSpPr>
          <p:nvPr>
            <p:ph idx="1"/>
          </p:nvPr>
        </p:nvSpPr>
        <p:spPr>
          <a:xfrm>
            <a:off x="1103313" y="1533368"/>
            <a:ext cx="8840788" cy="1615077"/>
          </a:xfrm>
        </p:spPr>
        <p:txBody>
          <a:bodyPr/>
          <a:lstStyle/>
          <a:p>
            <a:r>
              <a:rPr lang="en-US" dirty="0"/>
              <a:t>The sexually producing organisms may be classified into two types:</a:t>
            </a:r>
            <a:endParaRPr lang="en-US" dirty="0"/>
          </a:p>
          <a:p>
            <a:pPr marL="457200" indent="-457200">
              <a:buAutoNum type="arabicPeriod"/>
            </a:pPr>
            <a:r>
              <a:rPr lang="en-US" dirty="0"/>
              <a:t>Monoecious or Bisexual</a:t>
            </a:r>
            <a:endParaRPr lang="en-US" dirty="0"/>
          </a:p>
          <a:p>
            <a:pPr marL="457200" indent="-457200">
              <a:buAutoNum type="arabicPeriod"/>
            </a:pPr>
            <a:r>
              <a:rPr lang="en-US" dirty="0"/>
              <a:t>Dioecious or Unisexual </a:t>
            </a:r>
            <a:endParaRPr lang="en-IN" dirty="0"/>
          </a:p>
        </p:txBody>
      </p:sp>
      <p:sp>
        <p:nvSpPr>
          <p:cNvPr id="4" name="Content Placeholder 2"/>
          <p:cNvSpPr txBox="1"/>
          <p:nvPr/>
        </p:nvSpPr>
        <p:spPr>
          <a:xfrm>
            <a:off x="1103312" y="2961405"/>
            <a:ext cx="8946541"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a:lstStyle>
          <a:p>
            <a:r>
              <a:rPr lang="en-US" dirty="0"/>
              <a:t>Here the male and female organisms are identified by the primary sex organs they poses such as Testes and ovaries respectively, in addition to the sexual organs difference in size or appearance between sexes is called as sexual dimorphism.</a:t>
            </a:r>
            <a:endParaRPr lang="en-US" dirty="0"/>
          </a:p>
          <a:p>
            <a:r>
              <a:rPr lang="en-US" dirty="0"/>
              <a:t>The phenomenon of sexual dimorphism has been a riddle for  biologists for a long time.</a:t>
            </a:r>
            <a:endParaRPr lang="en-US" dirty="0"/>
          </a:p>
          <a:p>
            <a:r>
              <a:rPr lang="en-US" dirty="0"/>
              <a:t>Now it is clear that chromosomes and genes play a vital role in the determination of sex.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 determination mechanism in dioecious organisms</a:t>
            </a:r>
            <a:endParaRPr lang="en-IN" dirty="0"/>
          </a:p>
        </p:txBody>
      </p:sp>
      <p:sp>
        <p:nvSpPr>
          <p:cNvPr id="3" name="Content Placeholder 2"/>
          <p:cNvSpPr>
            <a:spLocks noGrp="1"/>
          </p:cNvSpPr>
          <p:nvPr>
            <p:ph idx="1"/>
          </p:nvPr>
        </p:nvSpPr>
        <p:spPr>
          <a:xfrm>
            <a:off x="1103312" y="2052918"/>
            <a:ext cx="8946541" cy="565591"/>
          </a:xfrm>
        </p:spPr>
        <p:txBody>
          <a:bodyPr/>
          <a:lstStyle/>
          <a:p>
            <a:r>
              <a:rPr lang="en-US" dirty="0"/>
              <a:t>Experiment of Henking</a:t>
            </a:r>
            <a:endParaRPr lang="en-IN" dirty="0"/>
          </a:p>
        </p:txBody>
      </p:sp>
      <p:sp>
        <p:nvSpPr>
          <p:cNvPr id="4" name="Content Placeholder 2"/>
          <p:cNvSpPr txBox="1"/>
          <p:nvPr/>
        </p:nvSpPr>
        <p:spPr>
          <a:xfrm>
            <a:off x="1099847" y="2444311"/>
            <a:ext cx="9988841" cy="396097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a:lstStyle>
          <a:p>
            <a:r>
              <a:rPr lang="en-US" dirty="0"/>
              <a:t>H. Henking a German biologist, while studying in the spermatogenesis of the squash bug pyrrhocoris, he noticed that half the spermatozoa possessed an extra chromosome which he called “X” body</a:t>
            </a:r>
            <a:endParaRPr lang="en-IN" dirty="0"/>
          </a:p>
          <a:p>
            <a:r>
              <a:rPr lang="en-IN" dirty="0"/>
              <a:t>But he did not speculate on the significance of this body.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066" y="795110"/>
            <a:ext cx="8946541" cy="763018"/>
          </a:xfrm>
        </p:spPr>
        <p:txBody>
          <a:bodyPr/>
          <a:lstStyle/>
          <a:p>
            <a:r>
              <a:rPr lang="en-US" dirty="0">
                <a:solidFill>
                  <a:schemeClr val="accent1">
                    <a:lumMod val="60000"/>
                    <a:lumOff val="40000"/>
                  </a:schemeClr>
                </a:solidFill>
              </a:rPr>
              <a:t>Experiment of Mc Clung</a:t>
            </a:r>
            <a:endParaRPr lang="en-IN" dirty="0">
              <a:solidFill>
                <a:schemeClr val="accent1">
                  <a:lumMod val="60000"/>
                  <a:lumOff val="40000"/>
                </a:schemeClr>
              </a:solidFill>
            </a:endParaRPr>
          </a:p>
        </p:txBody>
      </p:sp>
      <p:sp>
        <p:nvSpPr>
          <p:cNvPr id="4" name="Content Placeholder 2"/>
          <p:cNvSpPr txBox="1"/>
          <p:nvPr/>
        </p:nvSpPr>
        <p:spPr>
          <a:xfrm>
            <a:off x="698066" y="1176619"/>
            <a:ext cx="8946541" cy="7630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a:lstStyle>
          <a:p>
            <a:endParaRPr lang="en-IN" dirty="0"/>
          </a:p>
        </p:txBody>
      </p:sp>
      <p:sp>
        <p:nvSpPr>
          <p:cNvPr id="5" name="Content Placeholder 2"/>
          <p:cNvSpPr txBox="1"/>
          <p:nvPr/>
        </p:nvSpPr>
        <p:spPr>
          <a:xfrm>
            <a:off x="698066" y="1397783"/>
            <a:ext cx="9827925" cy="234554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a:lstStyle>
          <a:p>
            <a:r>
              <a:rPr lang="en-US" dirty="0"/>
              <a:t>He observed that </a:t>
            </a:r>
            <a:r>
              <a:rPr lang="en-US" dirty="0" err="1"/>
              <a:t>xiphidium</a:t>
            </a:r>
            <a:r>
              <a:rPr lang="en-US" dirty="0"/>
              <a:t> </a:t>
            </a:r>
            <a:r>
              <a:rPr lang="en-US" dirty="0" err="1"/>
              <a:t>fasciatun</a:t>
            </a:r>
            <a:r>
              <a:rPr lang="en-US" dirty="0"/>
              <a:t> contained 24 chromosomes whereas the male contained only 23</a:t>
            </a:r>
            <a:endParaRPr lang="en-US" dirty="0"/>
          </a:p>
          <a:p>
            <a:r>
              <a:rPr lang="en-US" dirty="0"/>
              <a:t>He suggested that “X” Body was involved in the sex determination of this insect. </a:t>
            </a:r>
            <a:endParaRPr lang="en-US" dirty="0"/>
          </a:p>
          <a:p>
            <a:r>
              <a:rPr lang="en-US" dirty="0"/>
              <a:t>But he erroneously considered it to be peculiar to males, because he could not succeed in tracing the Oogenesis of female.</a:t>
            </a:r>
            <a:endParaRPr lang="en-US" dirty="0"/>
          </a:p>
          <a:p>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666" y="1157573"/>
            <a:ext cx="10122334" cy="3599737"/>
          </a:xfrm>
        </p:spPr>
        <p:txBody>
          <a:bodyPr>
            <a:normAutofit/>
          </a:bodyPr>
          <a:lstStyle/>
          <a:p>
            <a:r>
              <a:rPr lang="en-US" dirty="0"/>
              <a:t>They both were successfully followed both Oogenesis and Spermatogenesis in some bugs of </a:t>
            </a:r>
            <a:r>
              <a:rPr lang="en-US" dirty="0" err="1"/>
              <a:t>protenor</a:t>
            </a:r>
            <a:r>
              <a:rPr lang="en-US" dirty="0"/>
              <a:t>.</a:t>
            </a:r>
            <a:endParaRPr lang="en-US" dirty="0"/>
          </a:p>
          <a:p>
            <a:r>
              <a:rPr lang="en-US" dirty="0"/>
              <a:t>In these insects they observed difference in the chromosomal number in both male and female sexes.</a:t>
            </a:r>
            <a:endParaRPr lang="en-US" dirty="0"/>
          </a:p>
          <a:p>
            <a:r>
              <a:rPr lang="en-US" dirty="0"/>
              <a:t>The female carried 14 and male 13 chromosomes.</a:t>
            </a:r>
            <a:endParaRPr lang="en-US" dirty="0"/>
          </a:p>
          <a:p>
            <a:r>
              <a:rPr lang="en-US" dirty="0"/>
              <a:t>The female producing eggs with 7 chromosomes each and male producing 2 types of sperms, one with 7 and another with 6 chromosomes only.</a:t>
            </a:r>
            <a:endParaRPr lang="en-US" dirty="0"/>
          </a:p>
          <a:p>
            <a:r>
              <a:rPr lang="en-US" dirty="0"/>
              <a:t>So, the eggs fertilized by sperms of 7 chromosomes developed into females and those fertilized by sperms of 6 chromosomes developed into males.</a:t>
            </a:r>
            <a:endParaRPr lang="en-US" dirty="0"/>
          </a:p>
          <a:p>
            <a:endParaRPr lang="en-IN" dirty="0"/>
          </a:p>
        </p:txBody>
      </p:sp>
      <p:sp>
        <p:nvSpPr>
          <p:cNvPr id="4" name="Content Placeholder 2"/>
          <p:cNvSpPr txBox="1"/>
          <p:nvPr/>
        </p:nvSpPr>
        <p:spPr>
          <a:xfrm>
            <a:off x="963813" y="623155"/>
            <a:ext cx="8946541" cy="5344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a:lstStyle>
          <a:p>
            <a:r>
              <a:rPr lang="en-US" dirty="0">
                <a:solidFill>
                  <a:schemeClr val="accent1">
                    <a:lumMod val="60000"/>
                    <a:lumOff val="40000"/>
                  </a:schemeClr>
                </a:solidFill>
              </a:rPr>
              <a:t>Experiment of Steven and Wilson</a:t>
            </a:r>
            <a:endParaRPr lang="en-IN" dirty="0">
              <a:solidFill>
                <a:schemeClr val="accent1">
                  <a:lumMod val="60000"/>
                  <a:lumOff val="40000"/>
                </a:schemeClr>
              </a:solidFill>
            </a:endParaRPr>
          </a:p>
        </p:txBody>
      </p:sp>
      <p:sp>
        <p:nvSpPr>
          <p:cNvPr id="5" name="Content Placeholder 2"/>
          <p:cNvSpPr txBox="1"/>
          <p:nvPr/>
        </p:nvSpPr>
        <p:spPr>
          <a:xfrm>
            <a:off x="1358666" y="4618102"/>
            <a:ext cx="10122334" cy="17652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a:lstStyle>
          <a:p>
            <a:r>
              <a:rPr lang="en-US" dirty="0">
                <a:solidFill>
                  <a:srgbClr val="FFFF00"/>
                </a:solidFill>
              </a:rPr>
              <a:t>And also they found another type of sex determination in milk weed bug, </a:t>
            </a:r>
            <a:r>
              <a:rPr lang="en-US" b="1" dirty="0">
                <a:solidFill>
                  <a:srgbClr val="FFFF00"/>
                </a:solidFill>
              </a:rPr>
              <a:t>Lygaeus turcicus</a:t>
            </a:r>
            <a:endParaRPr lang="en-US" b="1" dirty="0">
              <a:solidFill>
                <a:srgbClr val="FFFF00"/>
              </a:solidFill>
            </a:endParaRPr>
          </a:p>
          <a:p>
            <a:r>
              <a:rPr lang="en-US" dirty="0">
                <a:solidFill>
                  <a:srgbClr val="FFFF00"/>
                </a:solidFill>
              </a:rPr>
              <a:t>It carries same number of chromosomes in both sexes</a:t>
            </a:r>
            <a:endParaRPr lang="en-US" dirty="0">
              <a:solidFill>
                <a:srgbClr val="FFFF00"/>
              </a:solidFill>
            </a:endParaRPr>
          </a:p>
          <a:p>
            <a:r>
              <a:rPr lang="en-US" dirty="0">
                <a:solidFill>
                  <a:srgbClr val="FFFF00"/>
                </a:solidFill>
              </a:rPr>
              <a:t>But the male have heterologous chromosomes ie X and Y. </a:t>
            </a:r>
            <a:endParaRPr lang="en-US" dirty="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formation of germ cells</a:t>
            </a:r>
            <a:endParaRPr lang="en-IN" dirty="0"/>
          </a:p>
        </p:txBody>
      </p:sp>
      <p:sp>
        <p:nvSpPr>
          <p:cNvPr id="3" name="Content Placeholder 2"/>
          <p:cNvSpPr>
            <a:spLocks noGrp="1"/>
          </p:cNvSpPr>
          <p:nvPr>
            <p:ph idx="1"/>
          </p:nvPr>
        </p:nvSpPr>
        <p:spPr>
          <a:xfrm>
            <a:off x="1103312" y="1338543"/>
            <a:ext cx="10027143" cy="4195481"/>
          </a:xfrm>
        </p:spPr>
        <p:txBody>
          <a:bodyPr/>
          <a:lstStyle/>
          <a:p>
            <a:r>
              <a:rPr lang="en-US" dirty="0"/>
              <a:t>There are two systems of formation of germ cells in males and females.</a:t>
            </a:r>
            <a:endParaRPr lang="en-US" dirty="0"/>
          </a:p>
          <a:p>
            <a:pPr marL="457200" indent="-457200">
              <a:buAutoNum type="arabicPeriod"/>
            </a:pPr>
            <a:r>
              <a:rPr lang="en-US" dirty="0"/>
              <a:t>Male hetero and female homogametic type: In this system the females are known to produce similar eggs, all with one x chromosome, so the female is known as homogametic sex.</a:t>
            </a:r>
            <a:endParaRPr lang="en-US" dirty="0"/>
          </a:p>
          <a:p>
            <a:pPr marL="0" indent="0">
              <a:buNone/>
            </a:pPr>
            <a:r>
              <a:rPr lang="en-US" dirty="0"/>
              <a:t>       In males half the sperms produced carry x chromosomes while the   </a:t>
            </a:r>
            <a:endParaRPr lang="en-US" dirty="0"/>
          </a:p>
          <a:p>
            <a:pPr marL="0" indent="0">
              <a:buNone/>
            </a:pPr>
            <a:r>
              <a:rPr lang="en-US" dirty="0"/>
              <a:t>       other half carry no x chromosomes, so the male is known as hetero gametic</a:t>
            </a:r>
            <a:endParaRPr lang="en-US" dirty="0"/>
          </a:p>
          <a:p>
            <a:pPr marL="0" indent="0">
              <a:buNone/>
            </a:pPr>
            <a:r>
              <a:rPr lang="en-US" dirty="0"/>
              <a:t>       First example: </a:t>
            </a:r>
            <a:r>
              <a:rPr lang="en-US" b="1" dirty="0">
                <a:solidFill>
                  <a:srgbClr val="00B050"/>
                </a:solidFill>
              </a:rPr>
              <a:t>XX-XO</a:t>
            </a:r>
            <a:r>
              <a:rPr lang="en-US" dirty="0"/>
              <a:t> type in order </a:t>
            </a:r>
            <a:r>
              <a:rPr lang="en-US" dirty="0" err="1"/>
              <a:t>hemiptera</a:t>
            </a:r>
            <a:r>
              <a:rPr lang="en-US" dirty="0"/>
              <a:t> and orthoptera</a:t>
            </a:r>
            <a:endParaRPr lang="en-US" dirty="0"/>
          </a:p>
        </p:txBody>
      </p:sp>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l="-2353" t="18377" r="-1" b="44352"/>
          <a:stretch>
            <a:fillRect/>
          </a:stretch>
        </p:blipFill>
        <p:spPr>
          <a:xfrm rot="10800000">
            <a:off x="1702678" y="4118737"/>
            <a:ext cx="6411313" cy="131323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formation of germ cells</a:t>
            </a:r>
            <a:endParaRPr lang="en-IN" dirty="0"/>
          </a:p>
        </p:txBody>
      </p:sp>
      <p:sp>
        <p:nvSpPr>
          <p:cNvPr id="3" name="Content Placeholder 2"/>
          <p:cNvSpPr>
            <a:spLocks noGrp="1"/>
          </p:cNvSpPr>
          <p:nvPr>
            <p:ph idx="1"/>
          </p:nvPr>
        </p:nvSpPr>
        <p:spPr>
          <a:xfrm>
            <a:off x="1103312" y="1633819"/>
            <a:ext cx="10027143" cy="536568"/>
          </a:xfrm>
        </p:spPr>
        <p:txBody>
          <a:bodyPr/>
          <a:lstStyle/>
          <a:p>
            <a:pPr marL="0" indent="0">
              <a:buNone/>
            </a:pPr>
            <a:r>
              <a:rPr lang="en-US" dirty="0"/>
              <a:t>Second example: </a:t>
            </a:r>
            <a:r>
              <a:rPr lang="en-US" b="1" dirty="0">
                <a:solidFill>
                  <a:srgbClr val="00B050"/>
                </a:solidFill>
              </a:rPr>
              <a:t>XX-XY</a:t>
            </a:r>
            <a:r>
              <a:rPr lang="en-US" dirty="0"/>
              <a:t> type in man and other mammals.</a:t>
            </a:r>
            <a:endParaRPr lang="en-US" dirty="0"/>
          </a:p>
        </p:txBody>
      </p:sp>
      <p:pic>
        <p:nvPicPr>
          <p:cNvPr id="6" name="Picture 5"/>
          <p:cNvPicPr>
            <a:picLocks noChangeAspect="1"/>
          </p:cNvPicPr>
          <p:nvPr/>
        </p:nvPicPr>
        <p:blipFill rotWithShape="1">
          <a:blip r:embed="rId1">
            <a:extLst>
              <a:ext uri="{28A0092B-C50C-407E-A947-70E740481C1C}">
                <a14:useLocalDpi xmlns:a14="http://schemas.microsoft.com/office/drawing/2010/main" val="0"/>
              </a:ext>
            </a:extLst>
          </a:blip>
          <a:srcRect l="-1330" t="31598" r="-1" b="36951"/>
          <a:stretch>
            <a:fillRect/>
          </a:stretch>
        </p:blipFill>
        <p:spPr>
          <a:xfrm rot="10800000">
            <a:off x="1198179" y="2046561"/>
            <a:ext cx="6975598" cy="1208268"/>
          </a:xfrm>
          <a:prstGeom prst="rect">
            <a:avLst/>
          </a:prstGeom>
        </p:spPr>
      </p:pic>
      <p:sp>
        <p:nvSpPr>
          <p:cNvPr id="7" name="Content Placeholder 2"/>
          <p:cNvSpPr txBox="1"/>
          <p:nvPr/>
        </p:nvSpPr>
        <p:spPr>
          <a:xfrm>
            <a:off x="1082428" y="4473080"/>
            <a:ext cx="10027143"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a:lstStyle>
          <a:p>
            <a:pPr marL="0" indent="0">
              <a:buFont typeface="Wingdings 3" panose="05040102010807070707" charset="2"/>
              <a:buNone/>
            </a:pP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4101</Words>
  <Application>WPS Presentation</Application>
  <PresentationFormat>Widescreen</PresentationFormat>
  <Paragraphs>109</Paragraphs>
  <Slides>18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Arial</vt:lpstr>
      <vt:lpstr>SimSun</vt:lpstr>
      <vt:lpstr>Wingdings</vt:lpstr>
      <vt:lpstr>Wingdings 3</vt:lpstr>
      <vt:lpstr>Arial</vt:lpstr>
      <vt:lpstr>Century Gothic</vt:lpstr>
      <vt:lpstr>Microsoft YaHei</vt:lpstr>
      <vt:lpstr>Arial Unicode MS</vt:lpstr>
      <vt:lpstr>Calibri</vt:lpstr>
      <vt:lpstr>Ion</vt:lpstr>
      <vt:lpstr>PowerPoint 演示文稿</vt:lpstr>
      <vt:lpstr>SEX DETERMINATION</vt:lpstr>
      <vt:lpstr>DEFINITION</vt:lpstr>
      <vt:lpstr>INTRODUCTION	</vt:lpstr>
      <vt:lpstr>Sex determination mechanism in dioecious organisms</vt:lpstr>
      <vt:lpstr>PowerPoint 演示文稿</vt:lpstr>
      <vt:lpstr>PowerPoint 演示文稿</vt:lpstr>
      <vt:lpstr>Types of formation of germ cells</vt:lpstr>
      <vt:lpstr>Types of formation of germ cells</vt:lpstr>
      <vt:lpstr>Importance of Y Chromosome in man</vt:lpstr>
      <vt:lpstr>PowerPoint 演示文稿</vt:lpstr>
      <vt:lpstr>Types of formation of germ cells</vt:lpstr>
      <vt:lpstr>Types of formation of germ cells</vt:lpstr>
      <vt:lpstr>Other theories of sex determination</vt:lpstr>
      <vt:lpstr>Experiments of bridges</vt:lpstr>
      <vt:lpstr>Barrbody</vt:lpstr>
      <vt:lpstr>Conclusion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 DETERMINATION</dc:title>
  <dc:creator>Saikumar Kolla</dc:creator>
  <cp:lastModifiedBy>Admin</cp:lastModifiedBy>
  <cp:revision>9</cp:revision>
  <dcterms:created xsi:type="dcterms:W3CDTF">2022-11-06T16:39:00Z</dcterms:created>
  <dcterms:modified xsi:type="dcterms:W3CDTF">2023-07-08T06:10:23Z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1AFD5E2FC65A4C46AADE8839CE60FB93</vt:lpwstr>
  </property>
  <property fmtid="{D5CDD505-2E9C-101B-9397-08002B2CF9AE}" pid="3" name="KSOProductBuildVer">
    <vt:lpwstr>1033-11.2.0.11537</vt:lpwstr>
  </property>
</Properties>
</file>